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68" r:id="rId3"/>
    <p:sldId id="257" r:id="rId4"/>
    <p:sldId id="270" r:id="rId5"/>
    <p:sldId id="264" r:id="rId6"/>
    <p:sldId id="259" r:id="rId7"/>
    <p:sldId id="263" r:id="rId8"/>
    <p:sldId id="265" r:id="rId9"/>
    <p:sldId id="266" r:id="rId10"/>
    <p:sldId id="262" r:id="rId11"/>
    <p:sldId id="261" r:id="rId12"/>
    <p:sldId id="269" r:id="rId13"/>
    <p:sldId id="271" r:id="rId14"/>
    <p:sldId id="272" r:id="rId15"/>
    <p:sldId id="273" r:id="rId16"/>
    <p:sldId id="274" r:id="rId17"/>
    <p:sldId id="276" r:id="rId18"/>
    <p:sldId id="275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6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ED7D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6" autoAdjust="0"/>
    <p:restoredTop sz="93516" autoAdjust="0"/>
  </p:normalViewPr>
  <p:slideViewPr>
    <p:cSldViewPr snapToGrid="0" snapToObjects="1">
      <p:cViewPr varScale="1">
        <p:scale>
          <a:sx n="81" d="100"/>
          <a:sy n="81" d="100"/>
        </p:scale>
        <p:origin x="720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713321-6993-0547-A13B-4C479ED4D79C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282BE-B281-144F-BEBB-18FEB63E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51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41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20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18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163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51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34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282BE-B281-144F-BEBB-18FEB63E139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10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9809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1E275FB-6FA1-4C75-B74C-C7A48CBC16A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23CDF1-B259-D24E-B881-D3FC5FFB6F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2011" y="5988914"/>
            <a:ext cx="1626024" cy="55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9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FEB61A-9707-49F1-8AAE-D578452A518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89461F-63A7-5147-88FA-49419B6F73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50195" y="5988914"/>
            <a:ext cx="1626024" cy="55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54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1066695-9FB3-4D09-92FF-FF0CF826537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23CDF1-B259-D24E-B881-D3FC5FFB6F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54175" y="302673"/>
            <a:ext cx="1626024" cy="551373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B02A1CB-AC6E-488A-B71F-9B619A610A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012" y="536574"/>
            <a:ext cx="11567976" cy="80864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>
                <a:solidFill>
                  <a:srgbClr val="FFFF00"/>
                </a:solidFill>
                <a:latin typeface="A Love of Thunder" panose="02000503000000020004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105996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C19004C-4F95-4830-B7D2-A9090951F0E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89461F-63A7-5147-88FA-49419B6F73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0237" y="308785"/>
            <a:ext cx="1626024" cy="551373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6E601529-75C0-40D5-8CF1-144CACE8DB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012" y="536574"/>
            <a:ext cx="11567976" cy="80864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>
                <a:solidFill>
                  <a:schemeClr val="accent5">
                    <a:lumMod val="75000"/>
                  </a:schemeClr>
                </a:solidFill>
                <a:latin typeface="A Love of Thunder" panose="02000503000000020004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7274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92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2" r:id="rId2"/>
    <p:sldLayoutId id="2147483651" r:id="rId3"/>
    <p:sldLayoutId id="2147483654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NRWJxwK7SW8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9F3C36-EA1A-4053-AE48-C7DBBF7F0F19}"/>
              </a:ext>
            </a:extLst>
          </p:cNvPr>
          <p:cNvSpPr txBox="1"/>
          <p:nvPr/>
        </p:nvSpPr>
        <p:spPr>
          <a:xfrm>
            <a:off x="8762363" y="4993948"/>
            <a:ext cx="2970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A Love of Thunder" panose="02000503000000020004" pitchFamily="2" charset="0"/>
              </a:rPr>
              <a:t>Edwin Fullard</a:t>
            </a:r>
            <a:endParaRPr lang="en-ZA" dirty="0">
              <a:solidFill>
                <a:schemeClr val="bg1"/>
              </a:solidFill>
              <a:latin typeface="A Love of Thunder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C554C9-10CD-42F4-B150-AA81D978E04E}"/>
              </a:ext>
            </a:extLst>
          </p:cNvPr>
          <p:cNvSpPr txBox="1"/>
          <p:nvPr/>
        </p:nvSpPr>
        <p:spPr>
          <a:xfrm>
            <a:off x="9202321" y="5387915"/>
            <a:ext cx="2093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Myriad Pro" panose="020B0503030403020204" pitchFamily="34" charset="0"/>
              </a:rPr>
              <a:t>@</a:t>
            </a:r>
            <a:r>
              <a:rPr lang="en-ZA" sz="2800" dirty="0" err="1">
                <a:solidFill>
                  <a:schemeClr val="bg1"/>
                </a:solidFill>
                <a:latin typeface="Myriad Pro" panose="020B0503030403020204" pitchFamily="34" charset="0"/>
              </a:rPr>
              <a:t>edisonfully</a:t>
            </a:r>
            <a:endParaRPr lang="en-ZA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1026" name="Picture 2" descr="Image result for twitter icon png">
            <a:extLst>
              <a:ext uri="{FF2B5EF4-FFF2-40B4-BE49-F238E27FC236}">
                <a16:creationId xmlns:a16="http://schemas.microsoft.com/office/drawing/2014/main" id="{2A6AEC1D-75F0-4B13-B3C5-C5F61AD5D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101" y="5406577"/>
            <a:ext cx="523220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8B8374-5025-482F-BC35-0D274E9B9C6F}"/>
              </a:ext>
            </a:extLst>
          </p:cNvPr>
          <p:cNvSpPr txBox="1"/>
          <p:nvPr/>
        </p:nvSpPr>
        <p:spPr>
          <a:xfrm>
            <a:off x="455878" y="4975286"/>
            <a:ext cx="23282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A Love of Thunder" panose="02000503000000020004" pitchFamily="2" charset="0"/>
              </a:rPr>
              <a:t>Daan Keun</a:t>
            </a:r>
            <a:endParaRPr lang="en-ZA" dirty="0">
              <a:solidFill>
                <a:schemeClr val="bg1"/>
              </a:solidFill>
              <a:latin typeface="A Love of Thunder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5CAA2-DF47-4ADA-BE14-05CB690006A4}"/>
              </a:ext>
            </a:extLst>
          </p:cNvPr>
          <p:cNvSpPr txBox="1"/>
          <p:nvPr/>
        </p:nvSpPr>
        <p:spPr>
          <a:xfrm>
            <a:off x="895836" y="5369253"/>
            <a:ext cx="21194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>
                <a:solidFill>
                  <a:schemeClr val="bg1"/>
                </a:solidFill>
                <a:latin typeface="Myriad Pro" panose="020B0503030403020204" pitchFamily="34" charset="0"/>
              </a:rPr>
              <a:t>@</a:t>
            </a:r>
            <a:r>
              <a:rPr lang="en-ZA" sz="2800" dirty="0" err="1">
                <a:solidFill>
                  <a:schemeClr val="bg1"/>
                </a:solidFill>
                <a:latin typeface="Myriad Pro" panose="020B0503030403020204" pitchFamily="34" charset="0"/>
              </a:rPr>
              <a:t>daan_keun</a:t>
            </a:r>
            <a:endParaRPr lang="en-ZA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7" name="Picture 2" descr="Image result for twitter icon png">
            <a:extLst>
              <a:ext uri="{FF2B5EF4-FFF2-40B4-BE49-F238E27FC236}">
                <a16:creationId xmlns:a16="http://schemas.microsoft.com/office/drawing/2014/main" id="{3DC1ED50-E978-4FAE-AF5A-1FB2220FD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16" y="5387915"/>
            <a:ext cx="523220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688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 txBox="1">
            <a:spLocks/>
          </p:cNvSpPr>
          <p:nvPr/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SUPPORTED LANGUAGES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170" y="1258349"/>
            <a:ext cx="3549091" cy="424731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Official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Java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C#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Python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JavaScript</a:t>
            </a:r>
          </a:p>
          <a:p>
            <a:pPr lvl="1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Community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C++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Rust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Kotlin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PHP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Haskell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Golang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F1C4F-8A72-4C58-93AE-BBA31E0BA1AF}"/>
              </a:ext>
            </a:extLst>
          </p:cNvPr>
          <p:cNvSpPr txBox="1"/>
          <p:nvPr/>
        </p:nvSpPr>
        <p:spPr>
          <a:xfrm>
            <a:off x="3214921" y="5867405"/>
            <a:ext cx="4237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Deadline: 27</a:t>
            </a:r>
            <a:r>
              <a:rPr lang="en-US" sz="3200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sz="32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May</a:t>
            </a:r>
          </a:p>
        </p:txBody>
      </p:sp>
      <p:pic>
        <p:nvPicPr>
          <p:cNvPr id="1028" name="Picture 4" descr="Image result for java png">
            <a:extLst>
              <a:ext uri="{FF2B5EF4-FFF2-40B4-BE49-F238E27FC236}">
                <a16:creationId xmlns:a16="http://schemas.microsoft.com/office/drawing/2014/main" id="{70248310-6F2E-4CFE-9F31-084B77BEE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581" y="1402364"/>
            <a:ext cx="1311965" cy="1311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87C57D5-1687-4B53-B0F0-EC3CA121B0AA}"/>
              </a:ext>
            </a:extLst>
          </p:cNvPr>
          <p:cNvGrpSpPr/>
          <p:nvPr/>
        </p:nvGrpSpPr>
        <p:grpSpPr>
          <a:xfrm>
            <a:off x="5793012" y="1449356"/>
            <a:ext cx="1491455" cy="1217980"/>
            <a:chOff x="5725058" y="1420991"/>
            <a:chExt cx="1491455" cy="1217980"/>
          </a:xfrm>
        </p:grpSpPr>
        <p:pic>
          <p:nvPicPr>
            <p:cNvPr id="1030" name="Picture 6" descr="Related image">
              <a:extLst>
                <a:ext uri="{FF2B5EF4-FFF2-40B4-BE49-F238E27FC236}">
                  <a16:creationId xmlns:a16="http://schemas.microsoft.com/office/drawing/2014/main" id="{B03854CA-3D04-4BCE-89C9-96C18D7255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5058" y="1420991"/>
              <a:ext cx="1133398" cy="12179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37942E7-D917-4FB3-B370-AB156DB7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55159" y="1749304"/>
              <a:ext cx="561354" cy="561354"/>
            </a:xfrm>
            <a:prstGeom prst="ellipse">
              <a:avLst/>
            </a:prstGeom>
          </p:spPr>
        </p:pic>
      </p:grpSp>
      <p:pic>
        <p:nvPicPr>
          <p:cNvPr id="1034" name="Picture 10" descr="Image result for python png">
            <a:extLst>
              <a:ext uri="{FF2B5EF4-FFF2-40B4-BE49-F238E27FC236}">
                <a16:creationId xmlns:a16="http://schemas.microsoft.com/office/drawing/2014/main" id="{B43D9DB6-1FA5-4804-AA84-B61A23CF5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933" y="1518014"/>
            <a:ext cx="1080665" cy="108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javascript png">
            <a:extLst>
              <a:ext uri="{FF2B5EF4-FFF2-40B4-BE49-F238E27FC236}">
                <a16:creationId xmlns:a16="http://schemas.microsoft.com/office/drawing/2014/main" id="{E50A05C2-51C1-4F39-A7FB-F98C98A2D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063" y="1214062"/>
            <a:ext cx="1688569" cy="168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c++ png">
            <a:extLst>
              <a:ext uri="{FF2B5EF4-FFF2-40B4-BE49-F238E27FC236}">
                <a16:creationId xmlns:a16="http://schemas.microsoft.com/office/drawing/2014/main" id="{06C63729-775D-4E2D-B4FA-F4BFB5F25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564" y="2835746"/>
            <a:ext cx="2101494" cy="1451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rust language png">
            <a:extLst>
              <a:ext uri="{FF2B5EF4-FFF2-40B4-BE49-F238E27FC236}">
                <a16:creationId xmlns:a16="http://schemas.microsoft.com/office/drawing/2014/main" id="{582D20C2-2329-4A59-99C4-345E3FE54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360" y="2952726"/>
            <a:ext cx="1223837" cy="1217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kotlin png">
            <a:extLst>
              <a:ext uri="{FF2B5EF4-FFF2-40B4-BE49-F238E27FC236}">
                <a16:creationId xmlns:a16="http://schemas.microsoft.com/office/drawing/2014/main" id="{C2B96E46-083F-4B7F-8A38-3D29C2CAC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499" y="3047335"/>
            <a:ext cx="1028763" cy="102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result for php png">
            <a:extLst>
              <a:ext uri="{FF2B5EF4-FFF2-40B4-BE49-F238E27FC236}">
                <a16:creationId xmlns:a16="http://schemas.microsoft.com/office/drawing/2014/main" id="{1CCFBF7A-0E24-4887-BC37-162183923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839" y="4473742"/>
            <a:ext cx="2230538" cy="111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haskell png">
            <a:extLst>
              <a:ext uri="{FF2B5EF4-FFF2-40B4-BE49-F238E27FC236}">
                <a16:creationId xmlns:a16="http://schemas.microsoft.com/office/drawing/2014/main" id="{58AD3549-AD99-488D-8468-5CE2A7171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563" y="3027734"/>
            <a:ext cx="1491570" cy="1067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Image result for golang png">
            <a:extLst>
              <a:ext uri="{FF2B5EF4-FFF2-40B4-BE49-F238E27FC236}">
                <a16:creationId xmlns:a16="http://schemas.microsoft.com/office/drawing/2014/main" id="{5F5D46F2-78D6-40FA-AC6D-4214D2807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814" y="4333152"/>
            <a:ext cx="1396448" cy="139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262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23888" y="242888"/>
            <a:ext cx="11568112" cy="8080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TOWER DEFENCE </a:t>
            </a:r>
            <a:r>
              <a:rPr lang="mr-IN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–</a:t>
            </a: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 RULES SUMMARY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171" y="1258349"/>
            <a:ext cx="115180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EACH PLAYER STARTS WITH SOME Energy AND 100% HEALTH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PLAYERS CAN PLACE UNITS THAT COST ENERGY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UNITS HAVE ABILITIES SUCH AS ATTACK, DEFENCE or Energy generation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A PLAYER DOES ONE OF THE FOLLOWING EACH TURN: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NOTHING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PLACE ENERGY UNIT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PLACE ATTACK UNIT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PLACE DEFENCE UNIT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rgbClr val="FFFF00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MORE TO COME</a:t>
            </a:r>
            <a:r>
              <a:rPr lang="mr-IN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…</a:t>
            </a:r>
            <a:endParaRPr lang="en-US" dirty="0">
              <a:solidFill>
                <a:srgbClr val="FFFF00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01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23888" y="242888"/>
            <a:ext cx="11568112" cy="8080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TOWER DEFENCE </a:t>
            </a:r>
            <a:r>
              <a:rPr lang="mr-IN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–</a:t>
            </a: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 RULES EXAMPLE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B5E2EB-6065-ED44-932F-8B4C35576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163" y="724929"/>
            <a:ext cx="8274451" cy="465437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A5F10FD-BE39-4382-A771-494CB3CF0478}"/>
              </a:ext>
            </a:extLst>
          </p:cNvPr>
          <p:cNvSpPr/>
          <p:nvPr/>
        </p:nvSpPr>
        <p:spPr>
          <a:xfrm>
            <a:off x="5314095" y="1866524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A80CB3D-8E35-4877-B682-9AA4983BD16A}"/>
              </a:ext>
            </a:extLst>
          </p:cNvPr>
          <p:cNvSpPr/>
          <p:nvPr/>
        </p:nvSpPr>
        <p:spPr>
          <a:xfrm>
            <a:off x="2830566" y="4343687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48998E4-DFE6-4539-9601-1F2FE5982D9D}"/>
              </a:ext>
            </a:extLst>
          </p:cNvPr>
          <p:cNvSpPr/>
          <p:nvPr/>
        </p:nvSpPr>
        <p:spPr>
          <a:xfrm>
            <a:off x="8629841" y="2694494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1853332-9C17-44D1-AE32-7997F311B455}"/>
              </a:ext>
            </a:extLst>
          </p:cNvPr>
          <p:cNvSpPr/>
          <p:nvPr/>
        </p:nvSpPr>
        <p:spPr>
          <a:xfrm>
            <a:off x="2007644" y="2696184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CA56057-4923-4583-90FD-1DE8EFF6C397}"/>
              </a:ext>
            </a:extLst>
          </p:cNvPr>
          <p:cNvSpPr/>
          <p:nvPr/>
        </p:nvSpPr>
        <p:spPr>
          <a:xfrm>
            <a:off x="2833748" y="2696407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819E02-5490-4FAF-8C97-54B87EA0F147}"/>
              </a:ext>
            </a:extLst>
          </p:cNvPr>
          <p:cNvSpPr/>
          <p:nvPr/>
        </p:nvSpPr>
        <p:spPr>
          <a:xfrm>
            <a:off x="6141794" y="3519994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EACF179-EAF4-426C-8043-B041B01F490B}"/>
              </a:ext>
            </a:extLst>
          </p:cNvPr>
          <p:cNvSpPr/>
          <p:nvPr/>
        </p:nvSpPr>
        <p:spPr>
          <a:xfrm>
            <a:off x="7799037" y="1041905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1270F3-A9A3-4E95-922A-8B70E42AC023}"/>
              </a:ext>
            </a:extLst>
          </p:cNvPr>
          <p:cNvSpPr/>
          <p:nvPr/>
        </p:nvSpPr>
        <p:spPr>
          <a:xfrm>
            <a:off x="7799038" y="1041905"/>
            <a:ext cx="756985" cy="74403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FAE462-A241-4497-9685-7FA152208A9F}"/>
              </a:ext>
            </a:extLst>
          </p:cNvPr>
          <p:cNvSpPr/>
          <p:nvPr/>
        </p:nvSpPr>
        <p:spPr>
          <a:xfrm>
            <a:off x="2007645" y="1037144"/>
            <a:ext cx="756986" cy="7440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D7814-C3DA-A543-B7E8-57E6BF087E3E}"/>
              </a:ext>
            </a:extLst>
          </p:cNvPr>
          <p:cNvSpPr txBox="1"/>
          <p:nvPr/>
        </p:nvSpPr>
        <p:spPr>
          <a:xfrm>
            <a:off x="2059609" y="5379308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places attack unit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F58A5A-1B76-B84B-B172-AB74A7620A5F}"/>
              </a:ext>
            </a:extLst>
          </p:cNvPr>
          <p:cNvSpPr txBox="1"/>
          <p:nvPr/>
        </p:nvSpPr>
        <p:spPr>
          <a:xfrm>
            <a:off x="2133600" y="1128584"/>
            <a:ext cx="516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802D4-299A-4E4B-82E1-7B111602E2A2}"/>
              </a:ext>
            </a:extLst>
          </p:cNvPr>
          <p:cNvSpPr txBox="1"/>
          <p:nvPr/>
        </p:nvSpPr>
        <p:spPr>
          <a:xfrm>
            <a:off x="2059608" y="5379307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B places defense unit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95727E-BBF3-D541-8525-0E8888EAC75C}"/>
              </a:ext>
            </a:extLst>
          </p:cNvPr>
          <p:cNvSpPr txBox="1"/>
          <p:nvPr/>
        </p:nvSpPr>
        <p:spPr>
          <a:xfrm>
            <a:off x="7908325" y="1149123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21B0A9-ACF7-FE4E-94AB-0F98E174FFB7}"/>
              </a:ext>
            </a:extLst>
          </p:cNvPr>
          <p:cNvSpPr txBox="1"/>
          <p:nvPr/>
        </p:nvSpPr>
        <p:spPr>
          <a:xfrm>
            <a:off x="2059608" y="5379307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places energy unit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376FA9-ADA9-534C-90CF-04899CCBDBAF}"/>
              </a:ext>
            </a:extLst>
          </p:cNvPr>
          <p:cNvSpPr txBox="1"/>
          <p:nvPr/>
        </p:nvSpPr>
        <p:spPr>
          <a:xfrm>
            <a:off x="3002692" y="27597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924938-AEE7-7049-9DB3-EB53CF0FEB5B}"/>
              </a:ext>
            </a:extLst>
          </p:cNvPr>
          <p:cNvSpPr txBox="1"/>
          <p:nvPr/>
        </p:nvSpPr>
        <p:spPr>
          <a:xfrm>
            <a:off x="2676050" y="6096000"/>
            <a:ext cx="6839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  <a:latin typeface="A Love of Thunder" panose="02000503000000020004" pitchFamily="2" charset="0"/>
              </a:rPr>
              <a:t>Missile fired!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E9B396-9FD7-864B-85D0-1D6C87A5A56D}"/>
              </a:ext>
            </a:extLst>
          </p:cNvPr>
          <p:cNvSpPr txBox="1"/>
          <p:nvPr/>
        </p:nvSpPr>
        <p:spPr>
          <a:xfrm>
            <a:off x="3042767" y="1256844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99BE07-4FDF-BB47-81A1-455C3FFB28AD}"/>
              </a:ext>
            </a:extLst>
          </p:cNvPr>
          <p:cNvSpPr txBox="1"/>
          <p:nvPr/>
        </p:nvSpPr>
        <p:spPr>
          <a:xfrm>
            <a:off x="2059608" y="5379307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B places attack unit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FAF582-F8F2-F447-9E79-FA586F276619}"/>
              </a:ext>
            </a:extLst>
          </p:cNvPr>
          <p:cNvSpPr txBox="1"/>
          <p:nvPr/>
        </p:nvSpPr>
        <p:spPr>
          <a:xfrm>
            <a:off x="6252518" y="3616411"/>
            <a:ext cx="516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169615-702E-234F-A051-B65F003644E7}"/>
              </a:ext>
            </a:extLst>
          </p:cNvPr>
          <p:cNvSpPr txBox="1"/>
          <p:nvPr/>
        </p:nvSpPr>
        <p:spPr>
          <a:xfrm>
            <a:off x="2059608" y="5379307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places energy unit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222E1F-1086-184A-8F9C-2662B9D05382}"/>
              </a:ext>
            </a:extLst>
          </p:cNvPr>
          <p:cNvSpPr txBox="1"/>
          <p:nvPr/>
        </p:nvSpPr>
        <p:spPr>
          <a:xfrm>
            <a:off x="2184095" y="27597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65C8CC-D655-9549-A3D2-A182D66694E9}"/>
              </a:ext>
            </a:extLst>
          </p:cNvPr>
          <p:cNvSpPr txBox="1"/>
          <p:nvPr/>
        </p:nvSpPr>
        <p:spPr>
          <a:xfrm>
            <a:off x="5519351" y="3724132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&lt;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BF3610-1D42-3744-8EE6-99E12545FB7E}"/>
              </a:ext>
            </a:extLst>
          </p:cNvPr>
          <p:cNvSpPr txBox="1"/>
          <p:nvPr/>
        </p:nvSpPr>
        <p:spPr>
          <a:xfrm>
            <a:off x="4689529" y="1256844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E96FB51-D880-F748-A946-FFF8D31B0D2A}"/>
              </a:ext>
            </a:extLst>
          </p:cNvPr>
          <p:cNvSpPr txBox="1"/>
          <p:nvPr/>
        </p:nvSpPr>
        <p:spPr>
          <a:xfrm>
            <a:off x="2059607" y="5379306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B places energy unit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4DE5DB-0A2E-FD45-9579-3075B457EA60}"/>
              </a:ext>
            </a:extLst>
          </p:cNvPr>
          <p:cNvSpPr txBox="1"/>
          <p:nvPr/>
        </p:nvSpPr>
        <p:spPr>
          <a:xfrm>
            <a:off x="8781535" y="2794022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F2C4EC-5960-D54A-99E7-21BE9C336C23}"/>
              </a:ext>
            </a:extLst>
          </p:cNvPr>
          <p:cNvSpPr txBox="1"/>
          <p:nvPr/>
        </p:nvSpPr>
        <p:spPr>
          <a:xfrm>
            <a:off x="2059607" y="5379306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places defense unit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BCE686-FDEA-1447-8F72-E30B222C45D4}"/>
              </a:ext>
            </a:extLst>
          </p:cNvPr>
          <p:cNvSpPr txBox="1"/>
          <p:nvPr/>
        </p:nvSpPr>
        <p:spPr>
          <a:xfrm>
            <a:off x="2962616" y="4404629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88A507-4F30-6344-A6BC-46664EB0EB82}"/>
              </a:ext>
            </a:extLst>
          </p:cNvPr>
          <p:cNvSpPr txBox="1"/>
          <p:nvPr/>
        </p:nvSpPr>
        <p:spPr>
          <a:xfrm>
            <a:off x="3872588" y="3744671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&lt;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8B3A3B-5D52-534C-B75D-6E544E3D28E5}"/>
              </a:ext>
            </a:extLst>
          </p:cNvPr>
          <p:cNvSpPr txBox="1"/>
          <p:nvPr/>
        </p:nvSpPr>
        <p:spPr>
          <a:xfrm>
            <a:off x="6343088" y="1239709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 Love of Thunder" panose="02000503000000020004" pitchFamily="2" charset="0"/>
              </a:rPr>
              <a:t>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A86940-3647-1544-93D5-4337D89DFE1D}"/>
              </a:ext>
            </a:extLst>
          </p:cNvPr>
          <p:cNvSpPr txBox="1"/>
          <p:nvPr/>
        </p:nvSpPr>
        <p:spPr>
          <a:xfrm>
            <a:off x="2059607" y="5379305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Players wait for Energy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14DBE4-897F-F54A-883E-62B454C26F8B}"/>
              </a:ext>
            </a:extLst>
          </p:cNvPr>
          <p:cNvSpPr txBox="1"/>
          <p:nvPr/>
        </p:nvSpPr>
        <p:spPr>
          <a:xfrm>
            <a:off x="2228696" y="3728825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&lt;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7444BC-603E-1B42-AB18-BF14B31C29BB}"/>
              </a:ext>
            </a:extLst>
          </p:cNvPr>
          <p:cNvSpPr txBox="1"/>
          <p:nvPr/>
        </p:nvSpPr>
        <p:spPr>
          <a:xfrm>
            <a:off x="7820801" y="1236305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 Love of Thunder" panose="02000503000000020004" pitchFamily="2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33083-3718-CF41-9AA8-6B439314089E}"/>
              </a:ext>
            </a:extLst>
          </p:cNvPr>
          <p:cNvSpPr txBox="1"/>
          <p:nvPr/>
        </p:nvSpPr>
        <p:spPr>
          <a:xfrm>
            <a:off x="2676050" y="6093915"/>
            <a:ext cx="6839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B Defense unit takes a hit!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29DC50-5914-A941-A3E2-06941E47053A}"/>
              </a:ext>
            </a:extLst>
          </p:cNvPr>
          <p:cNvSpPr txBox="1"/>
          <p:nvPr/>
        </p:nvSpPr>
        <p:spPr>
          <a:xfrm>
            <a:off x="2059607" y="5373831"/>
            <a:ext cx="808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places defense unit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D7B11B-A87A-1948-9041-460F35DF0B70}"/>
              </a:ext>
            </a:extLst>
          </p:cNvPr>
          <p:cNvSpPr txBox="1"/>
          <p:nvPr/>
        </p:nvSpPr>
        <p:spPr>
          <a:xfrm>
            <a:off x="5440002" y="1960606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 Love of Thunder" panose="02000503000000020004" pitchFamily="2" charset="0"/>
              </a:rPr>
              <a:t>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9A5CF55-C580-FD42-ABDA-DD56CAF3CBF4}"/>
              </a:ext>
            </a:extLst>
          </p:cNvPr>
          <p:cNvSpPr txBox="1"/>
          <p:nvPr/>
        </p:nvSpPr>
        <p:spPr>
          <a:xfrm>
            <a:off x="1436904" y="3744671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 Love of Thunder" panose="02000503000000020004" pitchFamily="2" charset="0"/>
              </a:rPr>
              <a:t>&lt;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94E7D0-3E88-7644-AF4D-088CB06B6B0E}"/>
              </a:ext>
            </a:extLst>
          </p:cNvPr>
          <p:cNvSpPr txBox="1"/>
          <p:nvPr/>
        </p:nvSpPr>
        <p:spPr>
          <a:xfrm>
            <a:off x="2676050" y="6093915"/>
            <a:ext cx="6839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  <a:latin typeface="A Love of Thunder" panose="02000503000000020004" pitchFamily="2" charset="0"/>
              </a:rPr>
              <a:t>Player A base takes a hit!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BF16B1-3A33-43D7-8B6A-907C55AC816B}"/>
              </a:ext>
            </a:extLst>
          </p:cNvPr>
          <p:cNvSpPr/>
          <p:nvPr/>
        </p:nvSpPr>
        <p:spPr>
          <a:xfrm>
            <a:off x="1804207" y="966338"/>
            <a:ext cx="155767" cy="41962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901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8" dur="1000" fill="hold"/>
                                        <p:tgtEl>
                                          <p:spTgt spid="3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500"/>
                            </p:stCondLst>
                            <p:childTnLst>
                              <p:par>
                                <p:cTn id="150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2" dur="1000" fill="hold"/>
                                        <p:tgtEl>
                                          <p:spTgt spid="3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2500"/>
                            </p:stCondLst>
                            <p:childTnLst>
                              <p:par>
                                <p:cTn id="18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5" grpId="0" animBg="1"/>
      <p:bldP spid="45" grpId="1" animBg="1"/>
      <p:bldP spid="41" grpId="0" animBg="1"/>
      <p:bldP spid="41" grpId="1" animBg="1"/>
      <p:bldP spid="43" grpId="0" animBg="1"/>
      <p:bldP spid="43" grpId="1" animBg="1"/>
      <p:bldP spid="44" grpId="0" animBg="1"/>
      <p:bldP spid="44" grpId="1" animBg="1"/>
      <p:bldP spid="42" grpId="0" animBg="1"/>
      <p:bldP spid="42" grpId="1" animBg="1"/>
      <p:bldP spid="39" grpId="0" animBg="1"/>
      <p:bldP spid="39" grpId="1" animBg="1"/>
      <p:bldP spid="4" grpId="0" animBg="1"/>
      <p:bldP spid="4" grpId="1" animBg="1"/>
      <p:bldP spid="3" grpId="0" animBg="1"/>
      <p:bldP spid="3" grpId="1" animBg="1"/>
      <p:bldP spid="8" grpId="0"/>
      <p:bldP spid="8" grpId="1"/>
      <p:bldP spid="9" grpId="0"/>
      <p:bldP spid="12" grpId="0"/>
      <p:bldP spid="12" grpId="1"/>
      <p:bldP spid="13" grpId="0"/>
      <p:bldP spid="13" grpId="1"/>
      <p:bldP spid="14" grpId="0"/>
      <p:bldP spid="14" grpId="1"/>
      <p:bldP spid="15" grpId="0"/>
      <p:bldP spid="16" grpId="0"/>
      <p:bldP spid="16" grpId="1"/>
      <p:bldP spid="16" grpId="2"/>
      <p:bldP spid="16" grpId="3"/>
      <p:bldP spid="17" grpId="0"/>
      <p:bldP spid="17" grpId="1"/>
      <p:bldP spid="18" grpId="0"/>
      <p:bldP spid="18" grpId="1"/>
      <p:bldP spid="19" grpId="0"/>
      <p:bldP spid="20" grpId="0"/>
      <p:bldP spid="20" grpId="1"/>
      <p:bldP spid="21" grpId="0"/>
      <p:bldP spid="22" grpId="0"/>
      <p:bldP spid="22" grpId="1"/>
      <p:bldP spid="23" grpId="0"/>
      <p:bldP spid="23" grpId="1"/>
      <p:bldP spid="25" grpId="0"/>
      <p:bldP spid="25" grpId="1"/>
      <p:bldP spid="26" grpId="0"/>
      <p:bldP spid="27" grpId="0"/>
      <p:bldP spid="27" grpId="1"/>
      <p:bldP spid="28" grpId="0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3" grpId="2"/>
      <p:bldP spid="34" grpId="0"/>
      <p:bldP spid="34" grpId="1"/>
      <p:bldP spid="35" grpId="0"/>
      <p:bldP spid="35" grpId="1"/>
      <p:bldP spid="36" grpId="0"/>
      <p:bldP spid="37" grpId="0"/>
      <p:bldP spid="37" grpId="1"/>
      <p:bldP spid="38" grpId="0"/>
      <p:bldP spid="38" grpId="1"/>
      <p:bldP spid="5" grpId="0" animBg="1"/>
      <p:bldP spid="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461F83-826B-4889-86D9-D89364300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8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2EEB9B-B62E-4536-BB72-56A6127A4089}"/>
              </a:ext>
            </a:extLst>
          </p:cNvPr>
          <p:cNvSpPr txBox="1">
            <a:spLocks/>
          </p:cNvSpPr>
          <p:nvPr/>
        </p:nvSpPr>
        <p:spPr>
          <a:xfrm>
            <a:off x="1524000" y="337854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6000" dirty="0">
                <a:solidFill>
                  <a:srgbClr val="FFFF00"/>
                </a:solidFill>
                <a:latin typeface="A Love of Thunder" panose="02000503000000020004" pitchFamily="2" charset="0"/>
                <a:ea typeface="+mj-ea"/>
                <a:cs typeface="+mj-cs"/>
              </a:rPr>
              <a:t>Let’s build a bot</a:t>
            </a:r>
          </a:p>
        </p:txBody>
      </p:sp>
    </p:spTree>
    <p:extLst>
      <p:ext uri="{BB962C8B-B14F-4D97-AF65-F5344CB8AC3E}">
        <p14:creationId xmlns:p14="http://schemas.microsoft.com/office/powerpoint/2010/main" val="2683883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D904DE-4F12-4054-B12F-49563387002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Download the starter pack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8F9D21C2-D699-4BAF-94C0-559291ECCD3F}"/>
              </a:ext>
            </a:extLst>
          </p:cNvPr>
          <p:cNvSpPr txBox="1">
            <a:spLocks/>
          </p:cNvSpPr>
          <p:nvPr/>
        </p:nvSpPr>
        <p:spPr>
          <a:xfrm>
            <a:off x="312737" y="2587349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4800" dirty="0">
                <a:solidFill>
                  <a:srgbClr val="FFC000"/>
                </a:solidFill>
                <a:latin typeface="Myriad Pro" panose="020B0503030403020204" pitchFamily="34" charset="0"/>
              </a:rPr>
              <a:t>https://github.com/ERFullard/ec-app-factory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CB0CAC-7FB4-495D-98B4-9BD20D54B8B1}"/>
              </a:ext>
            </a:extLst>
          </p:cNvPr>
          <p:cNvSpPr txBox="1"/>
          <p:nvPr/>
        </p:nvSpPr>
        <p:spPr>
          <a:xfrm>
            <a:off x="1561776" y="4114800"/>
            <a:ext cx="9068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sz="2400" dirty="0">
                <a:solidFill>
                  <a:srgbClr val="FFC000"/>
                </a:solidFill>
                <a:latin typeface="A Love of Thunder" panose="02000503000000020004" pitchFamily="2" charset="0"/>
              </a:rPr>
              <a:t>We’re going to use the files in the starter-pack folder</a:t>
            </a:r>
          </a:p>
        </p:txBody>
      </p:sp>
    </p:spTree>
    <p:extLst>
      <p:ext uri="{BB962C8B-B14F-4D97-AF65-F5344CB8AC3E}">
        <p14:creationId xmlns:p14="http://schemas.microsoft.com/office/powerpoint/2010/main" val="1737920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39A606-6AE9-4F60-9D7F-E940729D264E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First Match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3B5C0A-5D14-44E0-A45F-81053CC326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6" t="5610" r="6716" b="6829"/>
          <a:stretch/>
        </p:blipFill>
        <p:spPr>
          <a:xfrm>
            <a:off x="2920240" y="2965846"/>
            <a:ext cx="1124986" cy="9263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19134A-9DAF-4948-A57F-DCF1E9D8FE7F}"/>
              </a:ext>
            </a:extLst>
          </p:cNvPr>
          <p:cNvSpPr txBox="1"/>
          <p:nvPr/>
        </p:nvSpPr>
        <p:spPr>
          <a:xfrm>
            <a:off x="2180484" y="2000333"/>
            <a:ext cx="260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>
                <a:solidFill>
                  <a:srgbClr val="FFC000"/>
                </a:solidFill>
                <a:latin typeface="A Love of Thunder" panose="02000503000000020004" pitchFamily="2" charset="0"/>
              </a:rPr>
              <a:t>Double Click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45E395-E12B-46E6-A7BA-13C56A8BF920}"/>
              </a:ext>
            </a:extLst>
          </p:cNvPr>
          <p:cNvSpPr txBox="1"/>
          <p:nvPr/>
        </p:nvSpPr>
        <p:spPr>
          <a:xfrm>
            <a:off x="2841085" y="3902764"/>
            <a:ext cx="1265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sz="2800" dirty="0">
                <a:solidFill>
                  <a:schemeClr val="bg1"/>
                </a:solidFill>
                <a:latin typeface="Myriad Pro" panose="020B0503030403020204" pitchFamily="34" charset="0"/>
              </a:rPr>
              <a:t>run.bat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A90BE4-E548-4425-AAED-62E21CB4FED8}"/>
              </a:ext>
            </a:extLst>
          </p:cNvPr>
          <p:cNvSpPr/>
          <p:nvPr/>
        </p:nvSpPr>
        <p:spPr>
          <a:xfrm>
            <a:off x="2415210" y="2574234"/>
            <a:ext cx="2117033" cy="2097158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9C6464-364B-42B0-9775-9531B564B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789" y="1303010"/>
            <a:ext cx="4857451" cy="517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72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145195" y="1898374"/>
            <a:ext cx="7901609" cy="306125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latin typeface="Myriad Pro" panose="020B0503030403020204" pitchFamily="34" charset="0"/>
              </a:rPr>
              <a:t>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"round-state-output-location": "./tower-defence-matches",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"game-config-file-location": "./game-</a:t>
            </a:r>
            <a:r>
              <a:rPr lang="en-ZA" sz="2400" dirty="0" err="1">
                <a:latin typeface="Myriad Pro" panose="020B0503030403020204" pitchFamily="34" charset="0"/>
              </a:rPr>
              <a:t>config.properties</a:t>
            </a:r>
            <a:r>
              <a:rPr lang="en-ZA" sz="2400" dirty="0">
                <a:latin typeface="Myriad Pro" panose="020B0503030403020204" pitchFamily="34" charset="0"/>
              </a:rPr>
              <a:t>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"verbose-mode": true,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"max-runtime-</a:t>
            </a:r>
            <a:r>
              <a:rPr lang="en-ZA" sz="2400" dirty="0" err="1">
                <a:latin typeface="Myriad Pro" panose="020B0503030403020204" pitchFamily="34" charset="0"/>
              </a:rPr>
              <a:t>ms</a:t>
            </a:r>
            <a:r>
              <a:rPr lang="en-ZA" sz="2400" dirty="0">
                <a:latin typeface="Myriad Pro" panose="020B0503030403020204" pitchFamily="34" charset="0"/>
              </a:rPr>
              <a:t>": 2000,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"player-a": "./starter-bots/java",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"player-b": "./reference-bot/java"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923DB7-9F9F-4D65-A4AF-5C976615C351}"/>
              </a:ext>
            </a:extLst>
          </p:cNvPr>
          <p:cNvSpPr/>
          <p:nvPr/>
        </p:nvSpPr>
        <p:spPr>
          <a:xfrm>
            <a:off x="2425148" y="2305878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5400" dirty="0" err="1">
                <a:solidFill>
                  <a:srgbClr val="FFFF00"/>
                </a:solidFill>
                <a:latin typeface="A Love of Thunder" panose="02000503000000020004" pitchFamily="2" charset="0"/>
              </a:rPr>
              <a:t>Config.json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0A8AD5-55E1-4D96-B6EB-9FAEC4062DD3}"/>
              </a:ext>
            </a:extLst>
          </p:cNvPr>
          <p:cNvSpPr/>
          <p:nvPr/>
        </p:nvSpPr>
        <p:spPr>
          <a:xfrm>
            <a:off x="2425148" y="2683565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376BA4-0AD9-4C9B-8D62-D9E6AC8EE755}"/>
              </a:ext>
            </a:extLst>
          </p:cNvPr>
          <p:cNvSpPr/>
          <p:nvPr/>
        </p:nvSpPr>
        <p:spPr>
          <a:xfrm>
            <a:off x="2425148" y="3067546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A62C1-BD78-4AAE-A192-AF3CA23F6CBD}"/>
              </a:ext>
            </a:extLst>
          </p:cNvPr>
          <p:cNvSpPr/>
          <p:nvPr/>
        </p:nvSpPr>
        <p:spPr>
          <a:xfrm>
            <a:off x="2425148" y="3434631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DF70FB-A6C9-43A3-962D-51D50A41522D}"/>
              </a:ext>
            </a:extLst>
          </p:cNvPr>
          <p:cNvSpPr/>
          <p:nvPr/>
        </p:nvSpPr>
        <p:spPr>
          <a:xfrm>
            <a:off x="2425148" y="3798734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A82E09-02F0-4504-BDCC-84C04B6FD19A}"/>
              </a:ext>
            </a:extLst>
          </p:cNvPr>
          <p:cNvSpPr/>
          <p:nvPr/>
        </p:nvSpPr>
        <p:spPr>
          <a:xfrm>
            <a:off x="2425148" y="4184193"/>
            <a:ext cx="7454348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2656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145195" y="1172818"/>
            <a:ext cx="7901609" cy="306125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latin typeface="Myriad Pro" panose="020B0503030403020204" pitchFamily="34" charset="0"/>
              </a:rPr>
              <a:t>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"round-state-output-location": "./tower-defence-matches",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"game-config-file-location": "./game-</a:t>
            </a:r>
            <a:r>
              <a:rPr lang="en-ZA" sz="2400" dirty="0" err="1">
                <a:latin typeface="Myriad Pro" panose="020B0503030403020204" pitchFamily="34" charset="0"/>
              </a:rPr>
              <a:t>config.properties</a:t>
            </a:r>
            <a:r>
              <a:rPr lang="en-ZA" sz="2400" dirty="0">
                <a:latin typeface="Myriad Pro" panose="020B0503030403020204" pitchFamily="34" charset="0"/>
              </a:rPr>
              <a:t>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"verbose-mode": true,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"max-runtime-</a:t>
            </a:r>
            <a:r>
              <a:rPr lang="en-ZA" sz="2400" dirty="0" err="1">
                <a:latin typeface="Myriad Pro" panose="020B0503030403020204" pitchFamily="34" charset="0"/>
              </a:rPr>
              <a:t>ms</a:t>
            </a:r>
            <a:r>
              <a:rPr lang="en-ZA" sz="2400" dirty="0">
                <a:latin typeface="Myriad Pro" panose="020B0503030403020204" pitchFamily="34" charset="0"/>
              </a:rPr>
              <a:t>": 2000,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</a:t>
            </a:r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"player-a": "./starter-bots/java",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    "player-b": "./reference-bot/java"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Change </a:t>
            </a:r>
            <a:r>
              <a:rPr lang="en-ZA" sz="5400" dirty="0" err="1">
                <a:solidFill>
                  <a:srgbClr val="FFFF00"/>
                </a:solidFill>
                <a:latin typeface="A Love of Thunder" panose="02000503000000020004" pitchFamily="2" charset="0"/>
              </a:rPr>
              <a:t>Config.json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B62D26-E6F2-424C-A3AA-69A1F02ACA1D}"/>
              </a:ext>
            </a:extLst>
          </p:cNvPr>
          <p:cNvSpPr/>
          <p:nvPr/>
        </p:nvSpPr>
        <p:spPr>
          <a:xfrm>
            <a:off x="2145195" y="5158408"/>
            <a:ext cx="7901609" cy="52677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    "player-a": "./starter-bots/</a:t>
            </a:r>
            <a:r>
              <a:rPr lang="en-ZA" sz="2400" dirty="0" err="1">
                <a:solidFill>
                  <a:srgbClr val="FFFF00"/>
                </a:solidFill>
                <a:latin typeface="Myriad Pro" panose="020B0503030403020204" pitchFamily="34" charset="0"/>
              </a:rPr>
              <a:t>javascript</a:t>
            </a:r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",</a:t>
            </a:r>
            <a:endParaRPr lang="en-ZA" sz="2400" dirty="0">
              <a:latin typeface="Myriad Pro" panose="020B0503030403020204" pitchFamily="34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659BFB89-EC31-4729-9B7C-F0429DF5A92D}"/>
              </a:ext>
            </a:extLst>
          </p:cNvPr>
          <p:cNvSpPr/>
          <p:nvPr/>
        </p:nvSpPr>
        <p:spPr>
          <a:xfrm>
            <a:off x="5787886" y="4234070"/>
            <a:ext cx="616226" cy="924338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5901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3110947" y="1898374"/>
            <a:ext cx="5970105" cy="306125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latin typeface="Myriad Pro" panose="020B0503030403020204" pitchFamily="34" charset="0"/>
              </a:rPr>
              <a:t>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"author": "John Doe",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"email": "john.doe@example.com",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nickName</a:t>
            </a:r>
            <a:r>
              <a:rPr lang="en-ZA" sz="2400" dirty="0">
                <a:latin typeface="Myriad Pro" panose="020B0503030403020204" pitchFamily="34" charset="0"/>
              </a:rPr>
              <a:t>": "Brendan",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botLocation</a:t>
            </a:r>
            <a:r>
              <a:rPr lang="en-ZA" sz="2400" dirty="0">
                <a:latin typeface="Myriad Pro" panose="020B0503030403020204" pitchFamily="34" charset="0"/>
              </a:rPr>
              <a:t>": "/",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botFileName</a:t>
            </a:r>
            <a:r>
              <a:rPr lang="en-ZA" sz="2400" dirty="0">
                <a:latin typeface="Myriad Pro" panose="020B0503030403020204" pitchFamily="34" charset="0"/>
              </a:rPr>
              <a:t>": "StarterBot.js",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botLanguage</a:t>
            </a:r>
            <a:r>
              <a:rPr lang="en-ZA" sz="2400" dirty="0">
                <a:latin typeface="Myriad Pro" panose="020B0503030403020204" pitchFamily="34" charset="0"/>
              </a:rPr>
              <a:t>": "</a:t>
            </a:r>
            <a:r>
              <a:rPr lang="en-ZA" sz="2400" dirty="0" err="1">
                <a:latin typeface="Myriad Pro" panose="020B0503030403020204" pitchFamily="34" charset="0"/>
              </a:rPr>
              <a:t>javascript</a:t>
            </a:r>
            <a:r>
              <a:rPr lang="en-ZA" sz="2400" dirty="0">
                <a:latin typeface="Myriad Pro" panose="020B0503030403020204" pitchFamily="34" charset="0"/>
              </a:rPr>
              <a:t>"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923DB7-9F9F-4D65-A4AF-5C976615C351}"/>
              </a:ext>
            </a:extLst>
          </p:cNvPr>
          <p:cNvSpPr/>
          <p:nvPr/>
        </p:nvSpPr>
        <p:spPr>
          <a:xfrm>
            <a:off x="4059859" y="2295758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5400" dirty="0" err="1">
                <a:solidFill>
                  <a:srgbClr val="FFFF00"/>
                </a:solidFill>
                <a:latin typeface="A Love of Thunder" panose="02000503000000020004" pitchFamily="2" charset="0"/>
              </a:rPr>
              <a:t>bot.json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0A8AD5-55E1-4D96-B6EB-9FAEC4062DD3}"/>
              </a:ext>
            </a:extLst>
          </p:cNvPr>
          <p:cNvSpPr/>
          <p:nvPr/>
        </p:nvSpPr>
        <p:spPr>
          <a:xfrm>
            <a:off x="4059859" y="2673445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376BA4-0AD9-4C9B-8D62-D9E6AC8EE755}"/>
              </a:ext>
            </a:extLst>
          </p:cNvPr>
          <p:cNvSpPr/>
          <p:nvPr/>
        </p:nvSpPr>
        <p:spPr>
          <a:xfrm>
            <a:off x="4059859" y="3057426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A62C1-BD78-4AAE-A192-AF3CA23F6CBD}"/>
              </a:ext>
            </a:extLst>
          </p:cNvPr>
          <p:cNvSpPr/>
          <p:nvPr/>
        </p:nvSpPr>
        <p:spPr>
          <a:xfrm>
            <a:off x="4059859" y="3424511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DF70FB-A6C9-43A3-962D-51D50A41522D}"/>
              </a:ext>
            </a:extLst>
          </p:cNvPr>
          <p:cNvSpPr/>
          <p:nvPr/>
        </p:nvSpPr>
        <p:spPr>
          <a:xfrm>
            <a:off x="4059859" y="3788614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A82E09-02F0-4504-BDCC-84C04B6FD19A}"/>
              </a:ext>
            </a:extLst>
          </p:cNvPr>
          <p:cNvSpPr/>
          <p:nvPr/>
        </p:nvSpPr>
        <p:spPr>
          <a:xfrm>
            <a:off x="4059859" y="4174073"/>
            <a:ext cx="4448176" cy="37768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5296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3110947" y="1898374"/>
            <a:ext cx="5970105" cy="306125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latin typeface="Myriad Pro" panose="020B0503030403020204" pitchFamily="34" charset="0"/>
              </a:rPr>
              <a:t>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"author": "</a:t>
            </a:r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John Doe</a:t>
            </a:r>
            <a:r>
              <a:rPr lang="en-ZA" sz="2400" dirty="0">
                <a:latin typeface="Myriad Pro" panose="020B0503030403020204" pitchFamily="34" charset="0"/>
              </a:rPr>
              <a:t>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"email": "</a:t>
            </a:r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john.doe@example.com</a:t>
            </a:r>
            <a:r>
              <a:rPr lang="en-ZA" sz="2400" dirty="0">
                <a:latin typeface="Myriad Pro" panose="020B0503030403020204" pitchFamily="34" charset="0"/>
              </a:rPr>
              <a:t>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nickName</a:t>
            </a:r>
            <a:r>
              <a:rPr lang="en-ZA" sz="2400" dirty="0">
                <a:latin typeface="Myriad Pro" panose="020B0503030403020204" pitchFamily="34" charset="0"/>
              </a:rPr>
              <a:t>": "</a:t>
            </a:r>
            <a:r>
              <a:rPr lang="en-ZA" sz="2400" dirty="0">
                <a:solidFill>
                  <a:srgbClr val="FFFF00"/>
                </a:solidFill>
                <a:latin typeface="Myriad Pro" panose="020B0503030403020204" pitchFamily="34" charset="0"/>
              </a:rPr>
              <a:t>Brendan</a:t>
            </a:r>
            <a:r>
              <a:rPr lang="en-ZA" sz="2400" dirty="0">
                <a:latin typeface="Myriad Pro" panose="020B0503030403020204" pitchFamily="34" charset="0"/>
              </a:rPr>
              <a:t>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botLocation</a:t>
            </a:r>
            <a:r>
              <a:rPr lang="en-ZA" sz="2400" dirty="0">
                <a:latin typeface="Myriad Pro" panose="020B0503030403020204" pitchFamily="34" charset="0"/>
              </a:rPr>
              <a:t>": "/",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botFileName</a:t>
            </a:r>
            <a:r>
              <a:rPr lang="en-ZA" sz="2400" dirty="0">
                <a:latin typeface="Myriad Pro" panose="020B0503030403020204" pitchFamily="34" charset="0"/>
              </a:rPr>
              <a:t>": "StarterBot.js",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"</a:t>
            </a:r>
            <a:r>
              <a:rPr lang="en-ZA" sz="2400" dirty="0" err="1">
                <a:latin typeface="Myriad Pro" panose="020B0503030403020204" pitchFamily="34" charset="0"/>
              </a:rPr>
              <a:t>botLanguage</a:t>
            </a:r>
            <a:r>
              <a:rPr lang="en-ZA" sz="2400" dirty="0">
                <a:latin typeface="Myriad Pro" panose="020B0503030403020204" pitchFamily="34" charset="0"/>
              </a:rPr>
              <a:t>": "</a:t>
            </a:r>
            <a:r>
              <a:rPr lang="en-ZA" sz="2400" dirty="0" err="1">
                <a:latin typeface="Myriad Pro" panose="020B0503030403020204" pitchFamily="34" charset="0"/>
              </a:rPr>
              <a:t>javascript</a:t>
            </a:r>
            <a:r>
              <a:rPr lang="en-ZA" sz="2400" dirty="0">
                <a:latin typeface="Myriad Pro" panose="020B0503030403020204" pitchFamily="34" charset="0"/>
              </a:rPr>
              <a:t>"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Add your details</a:t>
            </a:r>
          </a:p>
        </p:txBody>
      </p:sp>
    </p:spTree>
    <p:extLst>
      <p:ext uri="{BB962C8B-B14F-4D97-AF65-F5344CB8AC3E}">
        <p14:creationId xmlns:p14="http://schemas.microsoft.com/office/powerpoint/2010/main" val="687881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>
            <a:hlinkClick r:id="" action="ppaction://media"/>
            <a:extLst>
              <a:ext uri="{FF2B5EF4-FFF2-40B4-BE49-F238E27FC236}">
                <a16:creationId xmlns:a16="http://schemas.microsoft.com/office/drawing/2014/main" id="{E2BB29C6-F6C0-4565-871F-493E8F857F7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20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3110947" y="1898373"/>
            <a:ext cx="5970105" cy="34290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initBot</a:t>
            </a:r>
            <a:r>
              <a:rPr lang="en-ZA" sz="2400" dirty="0"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rgbClr val="FFC000"/>
                </a:solidFill>
                <a:latin typeface="Myriad Pro" panose="020B0503030403020204" pitchFamily="34" charset="0"/>
              </a:rPr>
              <a:t>args</a:t>
            </a:r>
            <a:r>
              <a:rPr lang="en-ZA" sz="2400" dirty="0">
                <a:latin typeface="Myriad Pro" panose="020B0503030403020204" pitchFamily="34" charset="0"/>
              </a:rPr>
              <a:t>) {…}</a:t>
            </a:r>
          </a:p>
          <a:p>
            <a:endParaRPr lang="en-ZA" sz="2400" dirty="0"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initEntries</a:t>
            </a:r>
            <a:r>
              <a:rPr lang="en-ZA" sz="2400" dirty="0">
                <a:latin typeface="Myriad Pro" panose="020B0503030403020204" pitchFamily="34" charset="0"/>
              </a:rPr>
              <a:t>() {…}</a:t>
            </a:r>
          </a:p>
          <a:p>
            <a:endParaRPr lang="en-ZA" sz="2400" dirty="0"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runStrategy</a:t>
            </a:r>
            <a:r>
              <a:rPr lang="en-ZA" sz="2400" dirty="0">
                <a:latin typeface="Myriad Pro" panose="020B0503030403020204" pitchFamily="34" charset="0"/>
              </a:rPr>
              <a:t>() {…}</a:t>
            </a:r>
          </a:p>
          <a:p>
            <a:endParaRPr lang="en-ZA" sz="2400" dirty="0"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latin typeface="Myriad Pro" panose="020B0503030403020204" pitchFamily="34" charset="0"/>
              </a:rPr>
              <a:t>() {…}</a:t>
            </a:r>
          </a:p>
          <a:p>
            <a:endParaRPr lang="en-ZA" sz="2400" dirty="0"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writeToFile</a:t>
            </a:r>
            <a:r>
              <a:rPr lang="en-ZA" sz="2400" dirty="0">
                <a:latin typeface="Myriad Pro" panose="020B0503030403020204" pitchFamily="34" charset="0"/>
              </a:rPr>
              <a:t>(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filename</a:t>
            </a:r>
            <a:r>
              <a:rPr lang="en-ZA" sz="2400" dirty="0">
                <a:latin typeface="Myriad Pro" panose="020B0503030403020204" pitchFamily="34" charset="0"/>
              </a:rPr>
              <a:t>,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payload</a:t>
            </a:r>
            <a:r>
              <a:rPr lang="en-ZA" sz="2400" dirty="0">
                <a:latin typeface="Myriad Pro" panose="020B0503030403020204" pitchFamily="34" charset="0"/>
              </a:rPr>
              <a:t>) {…}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S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tarter</a:t>
            </a: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B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ot.js</a:t>
            </a:r>
          </a:p>
        </p:txBody>
      </p:sp>
    </p:spTree>
    <p:extLst>
      <p:ext uri="{BB962C8B-B14F-4D97-AF65-F5344CB8AC3E}">
        <p14:creationId xmlns:p14="http://schemas.microsoft.com/office/powerpoint/2010/main" val="3771973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810232" y="2077167"/>
            <a:ext cx="6571533" cy="270366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runStrategy</a:t>
            </a:r>
            <a:r>
              <a:rPr lang="en-ZA" sz="2400" dirty="0"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  <a:p>
            <a:endParaRPr lang="en-ZA" sz="2400" dirty="0"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writeToFile</a:t>
            </a:r>
            <a:r>
              <a:rPr lang="en-ZA" sz="2400" dirty="0">
                <a:latin typeface="Myriad Pro" panose="020B0503030403020204" pitchFamily="34" charset="0"/>
              </a:rPr>
              <a:t>(</a:t>
            </a:r>
            <a:r>
              <a:rPr lang="en-ZA" sz="2400" dirty="0" err="1">
                <a:latin typeface="Myriad Pro" panose="020B0503030403020204" pitchFamily="34" charset="0"/>
              </a:rPr>
              <a:t>commandFileName</a:t>
            </a:r>
            <a:r>
              <a:rPr lang="en-ZA" sz="2400" dirty="0">
                <a:latin typeface="Myriad Pro" panose="020B0503030403020204" pitchFamily="34" charset="0"/>
              </a:rPr>
              <a:t>, ``);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S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tarter</a:t>
            </a: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B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ot.js</a:t>
            </a:r>
          </a:p>
        </p:txBody>
      </p:sp>
    </p:spTree>
    <p:extLst>
      <p:ext uri="{BB962C8B-B14F-4D97-AF65-F5344CB8AC3E}">
        <p14:creationId xmlns:p14="http://schemas.microsoft.com/office/powerpoint/2010/main" val="1231189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300217" y="2069823"/>
            <a:ext cx="7591564" cy="27183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writeToFile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rgbClr val="FFC000"/>
                </a:solidFill>
                <a:latin typeface="Myriad Pro" panose="020B0503030403020204" pitchFamily="34" charset="0"/>
              </a:rPr>
              <a:t>fileName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payload</a:t>
            </a:r>
            <a:r>
              <a:rPr lang="en-ZA" sz="2400" dirty="0">
                <a:latin typeface="Myriad Pro" panose="020B0503030403020204" pitchFamily="34" charset="0"/>
              </a:rPr>
              <a:t>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 </a:t>
            </a:r>
            <a:r>
              <a:rPr lang="en-ZA" sz="2400" dirty="0" err="1">
                <a:latin typeface="Myriad Pro" panose="020B0503030403020204" pitchFamily="34" charset="0"/>
              </a:rPr>
              <a:t>fs.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writeFile</a:t>
            </a:r>
            <a:r>
              <a:rPr lang="en-ZA" sz="2400" dirty="0">
                <a:latin typeface="Myriad Pro" panose="020B0503030403020204" pitchFamily="34" charset="0"/>
              </a:rPr>
              <a:t>('./'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+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latin typeface="Myriad Pro" panose="020B0503030403020204" pitchFamily="34" charset="0"/>
              </a:rPr>
              <a:t>fileName</a:t>
            </a:r>
            <a:r>
              <a:rPr lang="en-ZA" sz="2400" dirty="0">
                <a:latin typeface="Myriad Pro" panose="020B0503030403020204" pitchFamily="34" charset="0"/>
              </a:rPr>
              <a:t>, payload, 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(err)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latin typeface="Myriad Pro" panose="020B0503030403020204" pitchFamily="34" charset="0"/>
              </a:rPr>
              <a:t> (err)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	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ZA" sz="2400" dirty="0">
                <a:latin typeface="Myriad Pro" panose="020B0503030403020204" pitchFamily="34" charset="0"/>
              </a:rPr>
              <a:t> console.log(err);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	}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});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S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tarter</a:t>
            </a: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B</a:t>
            </a:r>
            <a:r>
              <a:rPr lang="en-ZA" sz="5400" dirty="0">
                <a:solidFill>
                  <a:srgbClr val="FFFF00"/>
                </a:solidFill>
                <a:latin typeface="A Love of Thunder" panose="02000503000000020004" pitchFamily="2" charset="0"/>
              </a:rPr>
              <a:t>ot.js</a:t>
            </a:r>
          </a:p>
        </p:txBody>
      </p:sp>
    </p:spTree>
    <p:extLst>
      <p:ext uri="{BB962C8B-B14F-4D97-AF65-F5344CB8AC3E}">
        <p14:creationId xmlns:p14="http://schemas.microsoft.com/office/powerpoint/2010/main" val="2728749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269737" y="2096631"/>
            <a:ext cx="7652524" cy="266473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runStrategy</a:t>
            </a:r>
            <a:r>
              <a:rPr lang="en-ZA" sz="2400" dirty="0"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hasEnoughEnergyForMostExpensiveBuilding</a:t>
            </a:r>
            <a:r>
              <a:rPr lang="en-ZA" sz="2400" dirty="0">
                <a:latin typeface="Myriad Pro" panose="020B0503030403020204" pitchFamily="34" charset="0"/>
              </a:rPr>
              <a:t>()) {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buildRandom</a:t>
            </a:r>
            <a:r>
              <a:rPr lang="en-ZA" sz="2400" dirty="0"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}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else</a:t>
            </a:r>
            <a:r>
              <a:rPr lang="en-ZA" sz="2400" dirty="0">
                <a:latin typeface="Myriad Pro" panose="020B0503030403020204" pitchFamily="34" charset="0"/>
              </a:rPr>
              <a:t> {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	}</a:t>
            </a:r>
          </a:p>
          <a:p>
            <a:r>
              <a:rPr lang="en-ZA" sz="2400" dirty="0"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Let’s start building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5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269738" y="2816155"/>
            <a:ext cx="7652524" cy="12256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US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hasEnoughEnergyForMostExpensiveBuilding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() {</a:t>
            </a:r>
          </a:p>
          <a:p>
            <a:pPr lvl="1"/>
            <a:r>
              <a:rPr lang="en-US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US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myself.energy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US" sz="2400" dirty="0">
                <a:solidFill>
                  <a:srgbClr val="FF0066"/>
                </a:solidFill>
                <a:latin typeface="Myriad Pro" panose="020B0503030403020204" pitchFamily="34" charset="0"/>
              </a:rPr>
              <a:t>&gt;=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US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Math</a:t>
            </a:r>
            <a:r>
              <a:rPr lang="en-US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.</a:t>
            </a:r>
            <a:r>
              <a:rPr lang="en-US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max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US" sz="2400" dirty="0">
                <a:solidFill>
                  <a:srgbClr val="FF0066"/>
                </a:solidFill>
                <a:latin typeface="Myriad Pro" panose="020B0503030403020204" pitchFamily="34" charset="0"/>
              </a:rPr>
              <a:t>...</a:t>
            </a:r>
            <a:r>
              <a:rPr lang="en-US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buildingPrices</a:t>
            </a: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));</a:t>
            </a:r>
          </a:p>
          <a:p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  <a:endParaRPr lang="en-ZA" sz="2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Let’s start building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404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985518" y="1800155"/>
            <a:ext cx="10220962" cy="343224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buildRandom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cells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(c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c.buildings.length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0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&lt;=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mapSize.x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/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2)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-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1);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0)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randomCell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getRandomFromArray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Let’s start building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718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1859278" y="2155756"/>
            <a:ext cx="8473442" cy="272104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command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{x: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y: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‘’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randomCell.x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randomCell.y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command.bt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getRandomInteger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2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buildCommand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command.bt);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Let’s start building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362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468878" y="2830478"/>
            <a:ext cx="7254242" cy="119704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buildCommand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 err="1">
                <a:solidFill>
                  <a:srgbClr val="FFC000"/>
                </a:solidFill>
                <a:latin typeface="Myriad Pro" panose="020B0503030403020204" pitchFamily="34" charset="0"/>
              </a:rPr>
              <a:t>bt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writeToFile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commandFileName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`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${x}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,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${y}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,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${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`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Let’s start building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4914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1351278" y="1747520"/>
            <a:ext cx="9489442" cy="33629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runStrategy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isUnderAttack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defendRow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else if 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hasEnoughEnergyForMostExpensiveBuilding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buildRandom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else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doNothingCommand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Defending our base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648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518158" y="1554480"/>
            <a:ext cx="11155682" cy="3749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isUnderAttack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myDefenders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buildings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b.playerType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'A'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b.buildingType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'DEFENSE’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endParaRPr lang="en-ZA" sz="2400" dirty="0">
              <a:solidFill>
                <a:schemeClr val="bg1"/>
              </a:solidFill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opponentAttackers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buildings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b.playerType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'B'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b.buildingType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'ATTACK’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</a:t>
            </a:r>
          </a:p>
          <a:p>
            <a:pPr lvl="1"/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!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myDefenders.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some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(d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));</a:t>
            </a:r>
          </a:p>
          <a:p>
            <a:endParaRPr lang="en-ZA" sz="2400" dirty="0">
              <a:solidFill>
                <a:schemeClr val="bg1"/>
              </a:solidFill>
              <a:latin typeface="Myriad Pro" panose="020B0503030403020204" pitchFamily="34" charset="0"/>
            </a:endParaRP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opponentAttackers.length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myself.energy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&gt;=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buildingPrices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[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]);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Defending our base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38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What is the Entelect Challenge?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171" y="1258349"/>
            <a:ext cx="115180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The Biggest Coding Challenge in South Africa - 7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Year Running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R 200 000 in cash prizes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Based on retro and classic games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Calling professionals, enthusiasts, and students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Players build intelligent bots to play a game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Logic and problem solving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Development skills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Possibly Try Artificial Intelligence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689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1010917" y="1376680"/>
            <a:ext cx="10170163" cy="41046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function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92D050"/>
                </a:solidFill>
                <a:latin typeface="Myriad Pro" panose="020B0503030403020204" pitchFamily="34" charset="0"/>
              </a:rPr>
              <a:t>defendRow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myDefenders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buildings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b.playerType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'A'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b.buildingType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'DEFENSE’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opponentAttackers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buildings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 =&gt;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b.playerType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'B'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b.buildingType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C000"/>
                </a:solidFill>
                <a:latin typeface="Myriad Pro" panose="020B0503030403020204" pitchFamily="34" charset="0"/>
              </a:rPr>
              <a:t>'ATTACK’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(b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 !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myDefenders.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some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(d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opponentAttackers.length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0)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buildRandom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Defending our base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0010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2235198" y="1361440"/>
            <a:ext cx="7721602" cy="41351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rowNumber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opponentAttackers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[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].y;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cells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.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filter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(c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=&gt;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c.buildings.length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	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&lt;=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mapSize.x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/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2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-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1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&amp;&amp;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	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rowNumber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if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emptyCells.length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 {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buildRandom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	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return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}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Defending our base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8028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32EF1-82EA-44A5-9914-74675D019C86}"/>
              </a:ext>
            </a:extLst>
          </p:cNvPr>
          <p:cNvSpPr/>
          <p:nvPr/>
        </p:nvSpPr>
        <p:spPr>
          <a:xfrm>
            <a:off x="1849118" y="2072640"/>
            <a:ext cx="8493762" cy="27127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…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>
                <a:solidFill>
                  <a:srgbClr val="00B0F0"/>
                </a:solidFill>
                <a:latin typeface="Myriad Pro" panose="020B0503030403020204" pitchFamily="34" charset="0"/>
              </a:rPr>
              <a:t>let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command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{x: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‘’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, y: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‘’ 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bt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: </a:t>
            </a:r>
            <a:r>
              <a:rPr lang="en-ZA" sz="2400" dirty="0">
                <a:solidFill>
                  <a:schemeClr val="accent4"/>
                </a:solidFill>
                <a:latin typeface="Myriad Pro" panose="020B0503030403020204" pitchFamily="34" charset="0"/>
              </a:rPr>
              <a:t>‘’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getRandomFromArray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emptyCells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).x;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rowNumber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command.bt </a:t>
            </a:r>
            <a:r>
              <a:rPr lang="en-ZA" sz="2400" dirty="0">
                <a:solidFill>
                  <a:srgbClr val="FF0066"/>
                </a:solidFill>
                <a:latin typeface="Myriad Pro" panose="020B0503030403020204" pitchFamily="34" charset="0"/>
              </a:rPr>
              <a:t>=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en-ZA" sz="2400" dirty="0">
                <a:solidFill>
                  <a:srgbClr val="7030A0"/>
                </a:solidFill>
                <a:latin typeface="Myriad Pro" panose="020B0503030403020204" pitchFamily="34" charset="0"/>
              </a:rPr>
              <a:t>0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	</a:t>
            </a:r>
            <a:r>
              <a:rPr lang="en-ZA" sz="2400" dirty="0" err="1">
                <a:solidFill>
                  <a:srgbClr val="00B0F0"/>
                </a:solidFill>
                <a:latin typeface="Myriad Pro" panose="020B0503030403020204" pitchFamily="34" charset="0"/>
              </a:rPr>
              <a:t>buildCommand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(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command.x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</a:t>
            </a:r>
            <a:r>
              <a:rPr lang="en-ZA" sz="2400" dirty="0" err="1">
                <a:solidFill>
                  <a:schemeClr val="bg1"/>
                </a:solidFill>
                <a:latin typeface="Myriad Pro" panose="020B0503030403020204" pitchFamily="34" charset="0"/>
              </a:rPr>
              <a:t>command.y</a:t>
            </a:r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, command.bt);</a:t>
            </a:r>
          </a:p>
          <a:p>
            <a:r>
              <a:rPr lang="en-ZA" sz="2400" dirty="0">
                <a:solidFill>
                  <a:schemeClr val="bg1"/>
                </a:solidFill>
                <a:latin typeface="Myriad Pro" panose="020B0503030403020204" pitchFamily="34" charset="0"/>
              </a:rPr>
              <a:t>}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921FD25-3426-439B-9F1F-847782860AA6}"/>
              </a:ext>
            </a:extLst>
          </p:cNvPr>
          <p:cNvSpPr txBox="1">
            <a:spLocks/>
          </p:cNvSpPr>
          <p:nvPr/>
        </p:nvSpPr>
        <p:spPr>
          <a:xfrm>
            <a:off x="312737" y="337792"/>
            <a:ext cx="11566525" cy="8080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ZA" sz="6600" dirty="0">
                <a:solidFill>
                  <a:srgbClr val="FFFF00"/>
                </a:solidFill>
                <a:latin typeface="A Love of Thunder" panose="02000503000000020004" pitchFamily="2" charset="0"/>
              </a:rPr>
              <a:t>Defending our base</a:t>
            </a:r>
            <a:endParaRPr lang="en-ZA" sz="5400" dirty="0">
              <a:solidFill>
                <a:srgbClr val="FFFF00"/>
              </a:solidFill>
              <a:latin typeface="A Love of Thund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046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 txBox="1">
            <a:spLocks/>
          </p:cNvSpPr>
          <p:nvPr/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JOIN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171" y="1258349"/>
            <a:ext cx="11518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WEBSITE </a:t>
            </a: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CHALLENGE.ENTELECT.CO.ZA  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FORUM </a:t>
            </a: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FORUM.ENTELECT.CO.ZA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GITHUB </a:t>
            </a: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GITHUB.COM/ENTELECTCHALLENGE 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EMAIL </a:t>
            </a: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CHALLENGE@ENTELECT.CO.ZA 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06" y="1051609"/>
            <a:ext cx="6453581" cy="44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46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 txBox="1">
            <a:spLocks/>
          </p:cNvSpPr>
          <p:nvPr/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HISTORY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070" y="883062"/>
            <a:ext cx="2326546" cy="13086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997" y="1666135"/>
            <a:ext cx="2326548" cy="13086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3" b="5925"/>
          <a:stretch/>
        </p:blipFill>
        <p:spPr>
          <a:xfrm>
            <a:off x="7830662" y="2520618"/>
            <a:ext cx="2315362" cy="13086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A700C3-A99C-48C9-9151-3282E66485C7}"/>
              </a:ext>
            </a:extLst>
          </p:cNvPr>
          <p:cNvSpPr txBox="1"/>
          <p:nvPr/>
        </p:nvSpPr>
        <p:spPr>
          <a:xfrm>
            <a:off x="4953741" y="1363344"/>
            <a:ext cx="354937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2012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Tron</a:t>
            </a: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2013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Battle City</a:t>
            </a: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2014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Pacman</a:t>
            </a: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2015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Space Invaders</a:t>
            </a:r>
          </a:p>
          <a:p>
            <a:pPr algn="ctr"/>
            <a:endParaRPr lang="en-US" dirty="0">
              <a:solidFill>
                <a:srgbClr val="FFC000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2016 </a:t>
            </a:r>
            <a:r>
              <a:rPr lang="en-US" dirty="0" err="1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Bomberman</a:t>
            </a:r>
            <a:endParaRPr lang="en-US" dirty="0">
              <a:solidFill>
                <a:srgbClr val="FFC000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2017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Battleships</a:t>
            </a: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D8B11D-D570-4114-9DB0-69D518CBD3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997" y="3303692"/>
            <a:ext cx="2329343" cy="13102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8BEFCF-1BBC-44A1-99B2-EC99FC73A5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070" y="4159747"/>
            <a:ext cx="2329343" cy="13102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CC699D5-1978-4CE3-81DD-ECA837882B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218" y="4942821"/>
            <a:ext cx="2329343" cy="1310255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50B63F9-5BF0-47A6-89CB-0038B7DAA81A}"/>
              </a:ext>
            </a:extLst>
          </p:cNvPr>
          <p:cNvCxnSpPr>
            <a:cxnSpLocks/>
          </p:cNvCxnSpPr>
          <p:nvPr/>
        </p:nvCxnSpPr>
        <p:spPr>
          <a:xfrm>
            <a:off x="5687628" y="1683890"/>
            <a:ext cx="0" cy="5596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EED6BE-05A1-4232-B4B3-A08DDC0D332B}"/>
              </a:ext>
            </a:extLst>
          </p:cNvPr>
          <p:cNvCxnSpPr>
            <a:cxnSpLocks/>
          </p:cNvCxnSpPr>
          <p:nvPr/>
        </p:nvCxnSpPr>
        <p:spPr>
          <a:xfrm>
            <a:off x="5687628" y="2509176"/>
            <a:ext cx="0" cy="5596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A44D17F-D3EB-44AE-BC82-4209E851EF1B}"/>
              </a:ext>
            </a:extLst>
          </p:cNvPr>
          <p:cNvCxnSpPr>
            <a:cxnSpLocks/>
          </p:cNvCxnSpPr>
          <p:nvPr/>
        </p:nvCxnSpPr>
        <p:spPr>
          <a:xfrm>
            <a:off x="5687628" y="3334461"/>
            <a:ext cx="0" cy="5596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3730F38-232A-4A1E-BAD9-9676BABB8DD0}"/>
              </a:ext>
            </a:extLst>
          </p:cNvPr>
          <p:cNvCxnSpPr>
            <a:cxnSpLocks/>
          </p:cNvCxnSpPr>
          <p:nvPr/>
        </p:nvCxnSpPr>
        <p:spPr>
          <a:xfrm>
            <a:off x="5687628" y="4159747"/>
            <a:ext cx="0" cy="5596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DA08B8-87B0-4A81-8795-8D38D5E04A41}"/>
              </a:ext>
            </a:extLst>
          </p:cNvPr>
          <p:cNvCxnSpPr>
            <a:cxnSpLocks/>
          </p:cNvCxnSpPr>
          <p:nvPr/>
        </p:nvCxnSpPr>
        <p:spPr>
          <a:xfrm>
            <a:off x="5687628" y="4985032"/>
            <a:ext cx="0" cy="5596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599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 txBox="1">
            <a:spLocks/>
          </p:cNvSpPr>
          <p:nvPr/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UNIVERSITY CHALLENGE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171" y="1258349"/>
            <a:ext cx="115180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One day hackathon </a:t>
            </a:r>
            <a:r>
              <a:rPr lang="mr-IN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–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in July/August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Takes place online and at each participating university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Students want to compete in the challenge but have time constraints so we made something just for them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Teams of three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Winning team members win gaming laptops and cool tech for their university lab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+ tickets to join us at </a:t>
            </a:r>
            <a:r>
              <a:rPr lang="en-US" dirty="0" err="1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ComicCon</a:t>
            </a: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  <p:pic>
        <p:nvPicPr>
          <p:cNvPr id="2050" name="Picture 2" descr="https://challenge.entelect.co.za/assets/images/ec-logo-university_cu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488" y="4501933"/>
            <a:ext cx="4563611" cy="200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847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23888" y="242888"/>
            <a:ext cx="11568112" cy="8080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THIS YEAR </a:t>
            </a:r>
            <a:r>
              <a:rPr lang="mr-IN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–</a:t>
            </a: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 TOWER DEFENCE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171" y="1258349"/>
            <a:ext cx="11518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THEMED ON COMMAND AND CONQUOR RED ALERT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MECHANICS BASED ON PLANTS VS ZOMBIES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DEFEND YOUR BASE AND ATTACK YOUR OPPONENT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ECONOMY MANAGEMENT &amp; GAMEPLAY STRATEGY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05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TOURNAMENT FORMAT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171" y="1258349"/>
            <a:ext cx="115180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Codename Renegade 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-  round robin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11 June 2018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st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a golden ticket to the finals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R2000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3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rd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R1000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Operation Firestorm 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-  round robin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30 July 2018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st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a golden ticket to the finals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R2000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3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rd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R1000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Countdown to Zero Hour 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-  Double Elimination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9 September 2018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Final deadline for bot submissions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st -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6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a golden ticket to the finals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705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0401" y="242960"/>
            <a:ext cx="11567976" cy="80864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TOURNAMENT FINALS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171" y="1258349"/>
            <a:ext cx="115180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Battle of the Sole Survivor  </a:t>
            </a:r>
            <a:r>
              <a:rPr lang="en-US" dirty="0">
                <a:solidFill>
                  <a:srgbClr val="FFC000"/>
                </a:solidFill>
                <a:latin typeface="A Love of Thunder" charset="0"/>
                <a:ea typeface="A Love of Thunder" charset="0"/>
                <a:cs typeface="A Love of Thunder" charset="0"/>
              </a:rPr>
              <a:t>-  Double Elimination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15 September 2018 @ 11:00, MAIN STAGE, COMIC CON AFRICA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st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R70 000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R35 000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3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rd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R25 000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4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R25 000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5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R10 000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6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R10 000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7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R10 000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8</a:t>
            </a:r>
            <a:r>
              <a:rPr lang="en-US" baseline="30000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 Love of Thunder" charset="0"/>
                <a:ea typeface="A Love of Thunder" charset="0"/>
                <a:cs typeface="A Love of Thunder" charset="0"/>
              </a:rPr>
              <a:t> place gets R10 000</a:t>
            </a: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  <a:p>
            <a:pPr marL="742950" lvl="1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A Love of Thunder" charset="0"/>
              <a:ea typeface="A Love of Thunder" charset="0"/>
              <a:cs typeface="A Love of Thunder" charset="0"/>
            </a:endParaRPr>
          </a:p>
        </p:txBody>
      </p: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825" y="2499919"/>
            <a:ext cx="6619795" cy="283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5577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2F8CE-2A7A-4A6A-86FC-106CF940709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23888" y="242888"/>
            <a:ext cx="11568112" cy="8080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ZA" sz="4800" dirty="0">
                <a:solidFill>
                  <a:srgbClr val="FFFF00"/>
                </a:solidFill>
                <a:latin typeface="A Love of Thunder" charset="0"/>
                <a:ea typeface="A Love of Thunder" charset="0"/>
                <a:cs typeface="A Love of Thunder" charset="0"/>
              </a:rPr>
              <a:t>FOR THE GEEKS - ARCHITECTURE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596F0BFD-23D6-455E-87C9-0E94D9682062}"/>
              </a:ext>
            </a:extLst>
          </p:cNvPr>
          <p:cNvSpPr/>
          <p:nvPr/>
        </p:nvSpPr>
        <p:spPr>
          <a:xfrm rot="5400000">
            <a:off x="7073560" y="3947157"/>
            <a:ext cx="3244361" cy="140263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100" dirty="0">
              <a:solidFill>
                <a:schemeClr val="tx1"/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DA3EF8FE-B2AE-4196-9634-FEC5090C6B0F}"/>
              </a:ext>
            </a:extLst>
          </p:cNvPr>
          <p:cNvSpPr/>
          <p:nvPr/>
        </p:nvSpPr>
        <p:spPr>
          <a:xfrm>
            <a:off x="1072827" y="2514156"/>
            <a:ext cx="1573435" cy="2416730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ZA" sz="1100" b="1" dirty="0">
                <a:solidFill>
                  <a:schemeClr val="tx1"/>
                </a:solidFill>
              </a:rPr>
              <a:t>Website &amp;</a:t>
            </a:r>
            <a:br>
              <a:rPr lang="en-ZA" sz="1100" b="1" dirty="0">
                <a:solidFill>
                  <a:schemeClr val="tx1"/>
                </a:solidFill>
              </a:rPr>
            </a:br>
            <a:r>
              <a:rPr lang="en-ZA" sz="1100" b="1" dirty="0">
                <a:solidFill>
                  <a:schemeClr val="tx1"/>
                </a:solidFill>
              </a:rPr>
              <a:t>Player Portal</a:t>
            </a:r>
            <a:br>
              <a:rPr lang="en-ZA" sz="1100" dirty="0">
                <a:solidFill>
                  <a:schemeClr val="tx1"/>
                </a:solidFill>
              </a:rPr>
            </a:br>
            <a:r>
              <a:rPr lang="en-ZA" sz="11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ZA" sz="1100" dirty="0">
                <a:solidFill>
                  <a:schemeClr val="tx1"/>
                </a:solidFill>
              </a:rPr>
              <a:t>Angular 5+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482D0BA8-17B4-4D51-BFF5-D219B2D2E08F}"/>
              </a:ext>
            </a:extLst>
          </p:cNvPr>
          <p:cNvSpPr/>
          <p:nvPr/>
        </p:nvSpPr>
        <p:spPr>
          <a:xfrm>
            <a:off x="3326657" y="1160320"/>
            <a:ext cx="850176" cy="5124404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200" dirty="0">
              <a:solidFill>
                <a:schemeClr val="tx1"/>
              </a:solidFill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B0FE52C-60B5-4885-8897-84DB80A0CFB6}"/>
              </a:ext>
            </a:extLst>
          </p:cNvPr>
          <p:cNvSpPr/>
          <p:nvPr/>
        </p:nvSpPr>
        <p:spPr>
          <a:xfrm>
            <a:off x="7994424" y="1334681"/>
            <a:ext cx="1402631" cy="1433897"/>
          </a:xfrm>
          <a:prstGeom prst="ellipse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100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4DCB011-274C-401B-A4FA-F7150F913288}"/>
              </a:ext>
            </a:extLst>
          </p:cNvPr>
          <p:cNvSpPr/>
          <p:nvPr/>
        </p:nvSpPr>
        <p:spPr>
          <a:xfrm>
            <a:off x="5417051" y="1630702"/>
            <a:ext cx="1700225" cy="1261392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ZA" sz="1100" b="1" dirty="0">
                <a:solidFill>
                  <a:schemeClr val="tx1"/>
                </a:solidFill>
              </a:rPr>
              <a:t>Tournament Manager</a:t>
            </a:r>
          </a:p>
          <a:p>
            <a:pPr algn="ctr"/>
            <a:endParaRPr lang="en-ZA" sz="1100" dirty="0">
              <a:solidFill>
                <a:schemeClr val="tx1"/>
              </a:solidFill>
            </a:endParaRPr>
          </a:p>
          <a:p>
            <a:pPr algn="ctr"/>
            <a:r>
              <a:rPr lang="en-ZA" sz="1100" dirty="0">
                <a:solidFill>
                  <a:schemeClr val="tx1"/>
                </a:solidFill>
              </a:rPr>
              <a:t>Java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2CFD1979-30EC-4ABE-9152-35FB918179D9}"/>
              </a:ext>
            </a:extLst>
          </p:cNvPr>
          <p:cNvSpPr/>
          <p:nvPr/>
        </p:nvSpPr>
        <p:spPr>
          <a:xfrm>
            <a:off x="5417051" y="3145884"/>
            <a:ext cx="1700225" cy="1261392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ZA" sz="1100" b="1" dirty="0">
                <a:solidFill>
                  <a:schemeClr val="tx1"/>
                </a:solidFill>
              </a:rPr>
              <a:t>Bot Runner</a:t>
            </a:r>
          </a:p>
          <a:p>
            <a:pPr algn="ctr"/>
            <a:endParaRPr lang="en-ZA" sz="1100" dirty="0">
              <a:solidFill>
                <a:schemeClr val="tx1"/>
              </a:solidFill>
            </a:endParaRPr>
          </a:p>
          <a:p>
            <a:pPr algn="ctr"/>
            <a:r>
              <a:rPr lang="en-ZA" sz="1100" dirty="0">
                <a:solidFill>
                  <a:schemeClr val="tx1"/>
                </a:solidFill>
              </a:rPr>
              <a:t>   Java &amp; Docker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A4F096BD-A1E8-4180-BB9A-89D6459DEA5B}"/>
              </a:ext>
            </a:extLst>
          </p:cNvPr>
          <p:cNvSpPr/>
          <p:nvPr/>
        </p:nvSpPr>
        <p:spPr>
          <a:xfrm>
            <a:off x="5417051" y="4661065"/>
            <a:ext cx="1700225" cy="1261392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ZA" sz="1100" b="1" dirty="0">
                <a:solidFill>
                  <a:schemeClr val="tx1"/>
                </a:solidFill>
              </a:rPr>
              <a:t>Bot Compiler</a:t>
            </a:r>
          </a:p>
          <a:p>
            <a:pPr algn="ctr"/>
            <a:endParaRPr lang="en-ZA" sz="1100" dirty="0">
              <a:solidFill>
                <a:schemeClr val="tx1"/>
              </a:solidFill>
            </a:endParaRPr>
          </a:p>
          <a:p>
            <a:pPr algn="ctr"/>
            <a:r>
              <a:rPr lang="en-ZA" sz="1100" dirty="0">
                <a:solidFill>
                  <a:schemeClr val="tx1"/>
                </a:solidFill>
              </a:rPr>
              <a:t>   Java &amp; Docker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98BB68C9-C08D-492A-9CBE-BD22F70EB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245" y="3291941"/>
            <a:ext cx="1678600" cy="167860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4B0AF526-9721-4EB1-856E-F9FD36870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949" y="5530650"/>
            <a:ext cx="654795" cy="654795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2EC7EFD4-FCC8-4F24-9AE3-DD877F151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567" y="4503149"/>
            <a:ext cx="807558" cy="1025433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A196C4C-6035-4BDA-9888-2536ABE08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609" y="3776581"/>
            <a:ext cx="504530" cy="640650"/>
          </a:xfrm>
          <a:prstGeom prst="rect">
            <a:avLst/>
          </a:prstGeom>
        </p:spPr>
      </p:pic>
      <p:pic>
        <p:nvPicPr>
          <p:cNvPr id="79" name="Picture 10" descr="Image result for docker">
            <a:extLst>
              <a:ext uri="{FF2B5EF4-FFF2-40B4-BE49-F238E27FC236}">
                <a16:creationId xmlns:a16="http://schemas.microsoft.com/office/drawing/2014/main" id="{1338FADE-60AE-4EA0-8FD6-87C37F281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139" y="5419442"/>
            <a:ext cx="591640" cy="442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12" descr="Image result for mongodb">
            <a:extLst>
              <a:ext uri="{FF2B5EF4-FFF2-40B4-BE49-F238E27FC236}">
                <a16:creationId xmlns:a16="http://schemas.microsoft.com/office/drawing/2014/main" id="{94A6D531-CF9E-4FCE-92CB-4662A8FD8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596" y="1880453"/>
            <a:ext cx="808286" cy="80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5A6281BE-72A6-43F3-A9C0-C1B3154571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3973" y="5180221"/>
            <a:ext cx="1003532" cy="1003532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5D61F4A-F859-4355-B873-BE7ADCA25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0278" y="5294400"/>
            <a:ext cx="504530" cy="64065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1B1C7572-D093-41A3-85A2-2A77DA09A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273" y="2261499"/>
            <a:ext cx="504530" cy="640650"/>
          </a:xfrm>
          <a:prstGeom prst="rect">
            <a:avLst/>
          </a:prstGeom>
        </p:spPr>
      </p:pic>
      <p:pic>
        <p:nvPicPr>
          <p:cNvPr id="84" name="Picture 10" descr="Image result for docker">
            <a:extLst>
              <a:ext uri="{FF2B5EF4-FFF2-40B4-BE49-F238E27FC236}">
                <a16:creationId xmlns:a16="http://schemas.microsoft.com/office/drawing/2014/main" id="{D423A56E-7964-4A8D-8DFA-4B55EF3A1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139" y="3893191"/>
            <a:ext cx="591640" cy="442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DF15319-8930-4ED7-92D8-114E02768D07}"/>
              </a:ext>
            </a:extLst>
          </p:cNvPr>
          <p:cNvCxnSpPr>
            <a:cxnSpLocks/>
          </p:cNvCxnSpPr>
          <p:nvPr/>
        </p:nvCxnSpPr>
        <p:spPr>
          <a:xfrm>
            <a:off x="2646262" y="3517187"/>
            <a:ext cx="67536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13F04882-1DC8-48C1-BC57-A69FCFAAF5BE}"/>
              </a:ext>
            </a:extLst>
          </p:cNvPr>
          <p:cNvCxnSpPr>
            <a:cxnSpLocks/>
          </p:cNvCxnSpPr>
          <p:nvPr/>
        </p:nvCxnSpPr>
        <p:spPr>
          <a:xfrm flipH="1">
            <a:off x="2646262" y="3747469"/>
            <a:ext cx="69716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85DC615-2555-41FA-ABEA-B987F3FEB344}"/>
              </a:ext>
            </a:extLst>
          </p:cNvPr>
          <p:cNvCxnSpPr>
            <a:cxnSpLocks/>
          </p:cNvCxnSpPr>
          <p:nvPr/>
        </p:nvCxnSpPr>
        <p:spPr>
          <a:xfrm flipV="1">
            <a:off x="4176833" y="1385334"/>
            <a:ext cx="4223009" cy="65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1F7D588-6BB5-4216-B1A7-EE605C33224B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4176833" y="1544671"/>
            <a:ext cx="4023001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7477250D-A997-470B-A417-D31030F05A9A}"/>
              </a:ext>
            </a:extLst>
          </p:cNvPr>
          <p:cNvCxnSpPr>
            <a:cxnSpLocks/>
          </p:cNvCxnSpPr>
          <p:nvPr/>
        </p:nvCxnSpPr>
        <p:spPr>
          <a:xfrm>
            <a:off x="4175494" y="6030146"/>
            <a:ext cx="4000977" cy="657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551749-DEB1-4366-8DF7-ED3741799BC9}"/>
              </a:ext>
            </a:extLst>
          </p:cNvPr>
          <p:cNvCxnSpPr>
            <a:cxnSpLocks/>
          </p:cNvCxnSpPr>
          <p:nvPr/>
        </p:nvCxnSpPr>
        <p:spPr>
          <a:xfrm flipH="1">
            <a:off x="4175494" y="6181253"/>
            <a:ext cx="418493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043927B0-9966-41E3-A332-A10FEACBE093}"/>
              </a:ext>
            </a:extLst>
          </p:cNvPr>
          <p:cNvCxnSpPr>
            <a:cxnSpLocks/>
          </p:cNvCxnSpPr>
          <p:nvPr/>
        </p:nvCxnSpPr>
        <p:spPr>
          <a:xfrm flipV="1">
            <a:off x="4175494" y="3673486"/>
            <a:ext cx="1235350" cy="468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57A0EC0-2C4B-441D-AAF7-C59BFB55279F}"/>
              </a:ext>
            </a:extLst>
          </p:cNvPr>
          <p:cNvCxnSpPr>
            <a:cxnSpLocks/>
          </p:cNvCxnSpPr>
          <p:nvPr/>
        </p:nvCxnSpPr>
        <p:spPr>
          <a:xfrm flipH="1">
            <a:off x="4175494" y="3881838"/>
            <a:ext cx="1241557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15BEF2F-B8DE-4851-A91D-696EC9680645}"/>
              </a:ext>
            </a:extLst>
          </p:cNvPr>
          <p:cNvCxnSpPr>
            <a:cxnSpLocks/>
          </p:cNvCxnSpPr>
          <p:nvPr/>
        </p:nvCxnSpPr>
        <p:spPr>
          <a:xfrm>
            <a:off x="4175494" y="5216592"/>
            <a:ext cx="123668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5978890-E377-456D-A5F6-7456D8C86DF9}"/>
              </a:ext>
            </a:extLst>
          </p:cNvPr>
          <p:cNvCxnSpPr>
            <a:cxnSpLocks/>
          </p:cNvCxnSpPr>
          <p:nvPr/>
        </p:nvCxnSpPr>
        <p:spPr>
          <a:xfrm flipH="1" flipV="1">
            <a:off x="4175494" y="5419442"/>
            <a:ext cx="1236689" cy="81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71DD428-E3F6-466B-84E3-FE2DDE7069DF}"/>
              </a:ext>
            </a:extLst>
          </p:cNvPr>
          <p:cNvCxnSpPr>
            <a:cxnSpLocks/>
          </p:cNvCxnSpPr>
          <p:nvPr/>
        </p:nvCxnSpPr>
        <p:spPr>
          <a:xfrm flipV="1">
            <a:off x="4176833" y="2166440"/>
            <a:ext cx="1235350" cy="469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0318A66-0606-4308-BD56-BCDCCE2B44A9}"/>
              </a:ext>
            </a:extLst>
          </p:cNvPr>
          <p:cNvCxnSpPr>
            <a:cxnSpLocks/>
          </p:cNvCxnSpPr>
          <p:nvPr/>
        </p:nvCxnSpPr>
        <p:spPr>
          <a:xfrm flipH="1">
            <a:off x="4176833" y="2370103"/>
            <a:ext cx="123535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0DA801CC-92DA-45A8-986E-F51909DC4B0D}"/>
              </a:ext>
            </a:extLst>
          </p:cNvPr>
          <p:cNvSpPr/>
          <p:nvPr/>
        </p:nvSpPr>
        <p:spPr>
          <a:xfrm>
            <a:off x="4583641" y="2074063"/>
            <a:ext cx="455162" cy="3455422"/>
          </a:xfrm>
          <a:prstGeom prst="roundRect">
            <a:avLst/>
          </a:prstGeom>
          <a:solidFill>
            <a:schemeClr val="bg2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1100" dirty="0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29ADF771-0A20-47DE-9058-53ADA0509862}"/>
              </a:ext>
            </a:extLst>
          </p:cNvPr>
          <p:cNvCxnSpPr/>
          <p:nvPr/>
        </p:nvCxnSpPr>
        <p:spPr>
          <a:xfrm>
            <a:off x="7117275" y="5253040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446FD2A-0AE9-4239-924F-A3D5528A4195}"/>
              </a:ext>
            </a:extLst>
          </p:cNvPr>
          <p:cNvCxnSpPr/>
          <p:nvPr/>
        </p:nvCxnSpPr>
        <p:spPr>
          <a:xfrm flipH="1">
            <a:off x="7117275" y="5462721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1DDC5284-6931-4961-8CEF-892447533CDE}"/>
              </a:ext>
            </a:extLst>
          </p:cNvPr>
          <p:cNvCxnSpPr/>
          <p:nvPr/>
        </p:nvCxnSpPr>
        <p:spPr>
          <a:xfrm>
            <a:off x="7117275" y="3695462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BC45255-B4CE-49D2-94B6-EE5B4F32DCA1}"/>
              </a:ext>
            </a:extLst>
          </p:cNvPr>
          <p:cNvCxnSpPr/>
          <p:nvPr/>
        </p:nvCxnSpPr>
        <p:spPr>
          <a:xfrm flipH="1">
            <a:off x="7117275" y="3905143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41821CE-7BE5-4310-8486-BDA8A355C055}"/>
              </a:ext>
            </a:extLst>
          </p:cNvPr>
          <p:cNvCxnSpPr/>
          <p:nvPr/>
        </p:nvCxnSpPr>
        <p:spPr>
          <a:xfrm>
            <a:off x="7117275" y="1961450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E6CF25DA-1390-49BD-A5D4-F8C722B53385}"/>
              </a:ext>
            </a:extLst>
          </p:cNvPr>
          <p:cNvCxnSpPr/>
          <p:nvPr/>
        </p:nvCxnSpPr>
        <p:spPr>
          <a:xfrm flipH="1">
            <a:off x="7117275" y="2171130"/>
            <a:ext cx="877148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DE3BD5D-D0DE-4881-BD2E-13613EDF1678}"/>
              </a:ext>
            </a:extLst>
          </p:cNvPr>
          <p:cNvCxnSpPr/>
          <p:nvPr/>
        </p:nvCxnSpPr>
        <p:spPr>
          <a:xfrm>
            <a:off x="6126709" y="2892094"/>
            <a:ext cx="0" cy="25379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B813417-9AFB-46BE-9B64-F6C6E887F970}"/>
              </a:ext>
            </a:extLst>
          </p:cNvPr>
          <p:cNvCxnSpPr/>
          <p:nvPr/>
        </p:nvCxnSpPr>
        <p:spPr>
          <a:xfrm flipV="1">
            <a:off x="6407302" y="2892094"/>
            <a:ext cx="0" cy="25379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79742BD8-08E8-4238-AFEA-F0005EDEA352}"/>
              </a:ext>
            </a:extLst>
          </p:cNvPr>
          <p:cNvSpPr txBox="1"/>
          <p:nvPr/>
        </p:nvSpPr>
        <p:spPr>
          <a:xfrm>
            <a:off x="8067045" y="3280298"/>
            <a:ext cx="1274705" cy="1000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100" b="1" dirty="0"/>
              <a:t>Bot Source Files</a:t>
            </a:r>
          </a:p>
          <a:p>
            <a:pPr algn="ctr"/>
            <a:endParaRPr lang="en-ZA" sz="1100" b="1" dirty="0"/>
          </a:p>
          <a:p>
            <a:pPr algn="ctr"/>
            <a:r>
              <a:rPr lang="en-ZA" sz="1100" b="1" dirty="0"/>
              <a:t>Bot Compiled Files</a:t>
            </a:r>
          </a:p>
          <a:p>
            <a:pPr algn="ctr"/>
            <a:endParaRPr lang="en-ZA" sz="1100" b="1" dirty="0"/>
          </a:p>
          <a:p>
            <a:pPr algn="ctr"/>
            <a:r>
              <a:rPr lang="en-ZA" sz="1100" b="1" dirty="0"/>
              <a:t>Match Results</a:t>
            </a:r>
          </a:p>
          <a:p>
            <a:pPr algn="ctr"/>
            <a:endParaRPr lang="en-ZA" sz="1100" dirty="0"/>
          </a:p>
          <a:p>
            <a:pPr algn="ctr"/>
            <a:r>
              <a:rPr lang="en-ZA" sz="1100" dirty="0"/>
              <a:t>Azure Blob Storage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7F41103-A78B-449A-B9DD-422602D45742}"/>
              </a:ext>
            </a:extLst>
          </p:cNvPr>
          <p:cNvSpPr txBox="1"/>
          <p:nvPr/>
        </p:nvSpPr>
        <p:spPr>
          <a:xfrm>
            <a:off x="8399972" y="1544671"/>
            <a:ext cx="591533" cy="204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sz="1100" dirty="0"/>
              <a:t>MongoDB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160027C-96DA-4770-8506-193450432BE8}"/>
              </a:ext>
            </a:extLst>
          </p:cNvPr>
          <p:cNvSpPr txBox="1"/>
          <p:nvPr/>
        </p:nvSpPr>
        <p:spPr>
          <a:xfrm rot="16200000">
            <a:off x="3305334" y="2308239"/>
            <a:ext cx="892823" cy="204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1100" b="1" dirty="0"/>
              <a:t>Tournament API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CBC2D75C-E2CC-48CD-A4C2-547CD8948DD1}"/>
              </a:ext>
            </a:extLst>
          </p:cNvPr>
          <p:cNvSpPr txBox="1"/>
          <p:nvPr/>
        </p:nvSpPr>
        <p:spPr>
          <a:xfrm>
            <a:off x="3559910" y="3769692"/>
            <a:ext cx="425823" cy="470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sz="1100" dirty="0"/>
              <a:t>Java</a:t>
            </a:r>
            <a:br>
              <a:rPr lang="en-ZA" sz="1100" dirty="0"/>
            </a:br>
            <a:r>
              <a:rPr lang="en-ZA" sz="1100" dirty="0"/>
              <a:t>&amp;</a:t>
            </a:r>
          </a:p>
          <a:p>
            <a:pPr algn="ctr"/>
            <a:r>
              <a:rPr lang="en-ZA" sz="1100" dirty="0"/>
              <a:t>Spring</a:t>
            </a:r>
          </a:p>
        </p:txBody>
      </p:sp>
      <p:pic>
        <p:nvPicPr>
          <p:cNvPr id="110" name="Picture 109">
            <a:extLst>
              <a:ext uri="{FF2B5EF4-FFF2-40B4-BE49-F238E27FC236}">
                <a16:creationId xmlns:a16="http://schemas.microsoft.com/office/drawing/2014/main" id="{C01EBD1D-65DB-49C2-ADF7-2820E49507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41283" y="5117256"/>
            <a:ext cx="317128" cy="335702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4D7D3924-7C79-4070-A8FE-D37548C4E2A4}"/>
              </a:ext>
            </a:extLst>
          </p:cNvPr>
          <p:cNvSpPr txBox="1"/>
          <p:nvPr/>
        </p:nvSpPr>
        <p:spPr>
          <a:xfrm rot="16200000">
            <a:off x="3917207" y="3490374"/>
            <a:ext cx="1780372" cy="204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1100" dirty="0"/>
              <a:t>RabbitMQ       </a:t>
            </a:r>
            <a:r>
              <a:rPr lang="en-ZA" sz="1100" b="1" dirty="0"/>
              <a:t>Communication Layer</a:t>
            </a:r>
          </a:p>
        </p:txBody>
      </p:sp>
    </p:spTree>
    <p:extLst>
      <p:ext uri="{BB962C8B-B14F-4D97-AF65-F5344CB8AC3E}">
        <p14:creationId xmlns:p14="http://schemas.microsoft.com/office/powerpoint/2010/main" val="97708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2CD029A9-441B-0D4B-BEFA-382E04EEFEEE}" vid="{BA8B0FE5-ECEA-4F41-93EE-05A922AD68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2907</TotalTime>
  <Words>825</Words>
  <Application>Microsoft Office PowerPoint</Application>
  <PresentationFormat>Widescreen</PresentationFormat>
  <Paragraphs>353</Paragraphs>
  <Slides>33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 Love of Thunder</vt:lpstr>
      <vt:lpstr>Arial</vt:lpstr>
      <vt:lpstr>Calibri</vt:lpstr>
      <vt:lpstr>Courier New</vt:lpstr>
      <vt:lpstr>Myriad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Retief Fourie</dc:creator>
  <cp:lastModifiedBy>Edwin Fullard</cp:lastModifiedBy>
  <cp:revision>127</cp:revision>
  <dcterms:created xsi:type="dcterms:W3CDTF">2018-05-05T13:17:33Z</dcterms:created>
  <dcterms:modified xsi:type="dcterms:W3CDTF">2018-05-22T22:14:44Z</dcterms:modified>
</cp:coreProperties>
</file>

<file path=docProps/thumbnail.jpeg>
</file>